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7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7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6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6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2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1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7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1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A836-2CEA-4A85-92D9-53F0F7CE50BC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D7BF-EDC1-4AAC-9BF7-5C35BDB7C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8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Part-Time Faculty</a:t>
            </a:r>
            <a:br>
              <a:rPr lang="en-US" dirty="0" smtClean="0"/>
            </a:br>
            <a:r>
              <a:rPr lang="en-US" dirty="0" smtClean="0"/>
              <a:t>Lunch and Learn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Convocation- March 6,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4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Union Priorities</a:t>
            </a:r>
          </a:p>
          <a:p>
            <a:pPr lvl="1"/>
            <a:r>
              <a:rPr lang="en-US" dirty="0" smtClean="0"/>
              <a:t>Preserve as much as possible for as long as possible</a:t>
            </a:r>
          </a:p>
          <a:p>
            <a:pPr lvl="1"/>
            <a:r>
              <a:rPr lang="en-US" dirty="0" smtClean="0"/>
              <a:t>Protect, expand and enhance contractual language that is not related to wages, hours and terms/conditions of employment</a:t>
            </a:r>
          </a:p>
          <a:p>
            <a:pPr lvl="2"/>
            <a:r>
              <a:rPr lang="en-US" dirty="0" smtClean="0"/>
              <a:t>Language dealing with relationship between union and college, etc.</a:t>
            </a:r>
          </a:p>
          <a:p>
            <a:pPr lvl="1"/>
            <a:r>
              <a:rPr lang="en-US" dirty="0" smtClean="0"/>
              <a:t>Qualify contractual changes as conditional on current law</a:t>
            </a:r>
          </a:p>
          <a:p>
            <a:pPr lvl="1"/>
            <a:r>
              <a:rPr lang="en-US" dirty="0" smtClean="0"/>
              <a:t>Most traditional subjects of bargaining are out of our control and subject to unilateral change by the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280 PT Faculty  responded to survey.  There was a very late surge of 100+ respondents.</a:t>
            </a:r>
          </a:p>
          <a:p>
            <a:pPr lvl="1"/>
            <a:r>
              <a:rPr lang="en-US" dirty="0" smtClean="0"/>
              <a:t>PT “population” = 1333 for survey purposes.  21% response rate.</a:t>
            </a:r>
          </a:p>
          <a:p>
            <a:pPr lvl="1"/>
            <a:r>
              <a:rPr lang="en-US" dirty="0" smtClean="0"/>
              <a:t>100+ more PT responses than 2008 PACE survey.</a:t>
            </a:r>
          </a:p>
          <a:p>
            <a:r>
              <a:rPr lang="en-US" dirty="0" smtClean="0"/>
              <a:t>General trends</a:t>
            </a:r>
          </a:p>
          <a:p>
            <a:pPr lvl="1"/>
            <a:r>
              <a:rPr lang="en-US" dirty="0" smtClean="0"/>
              <a:t>Admin are the happiest, followed by FT faculty</a:t>
            </a:r>
          </a:p>
          <a:p>
            <a:pPr lvl="1"/>
            <a:r>
              <a:rPr lang="en-US" dirty="0" smtClean="0"/>
              <a:t>PT faculty and PSRP are least happy</a:t>
            </a:r>
          </a:p>
          <a:p>
            <a:pPr lvl="1"/>
            <a:r>
              <a:rPr lang="en-US" dirty="0" smtClean="0"/>
              <a:t>Statistically significantly below national norms on most measures regarding: Institutional Structure, Supervisory Relationships, Teamwork.  Strength is in </a:t>
            </a:r>
            <a:r>
              <a:rPr lang="en-US" dirty="0"/>
              <a:t>S</a:t>
            </a:r>
            <a:r>
              <a:rPr lang="en-US" dirty="0" smtClean="0"/>
              <a:t>tudent Focus.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19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Union/Management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Part-timer representation on AQIP committees</a:t>
            </a:r>
          </a:p>
          <a:p>
            <a:r>
              <a:rPr lang="en-US" dirty="0" smtClean="0"/>
              <a:t>Provision of draft </a:t>
            </a:r>
            <a:r>
              <a:rPr lang="en-US" dirty="0"/>
              <a:t>s</a:t>
            </a:r>
            <a:r>
              <a:rPr lang="en-US" dirty="0" smtClean="0"/>
              <a:t>chedule for Summer 2012 and Fall 2012.</a:t>
            </a:r>
          </a:p>
          <a:p>
            <a:r>
              <a:rPr lang="en-US" dirty="0" smtClean="0"/>
              <a:t>Overload scheduling </a:t>
            </a:r>
            <a:r>
              <a:rPr lang="en-US" dirty="0"/>
              <a:t>i</a:t>
            </a:r>
            <a:r>
              <a:rPr lang="en-US" dirty="0" smtClean="0"/>
              <a:t>nvestigation</a:t>
            </a:r>
          </a:p>
          <a:p>
            <a:pPr lvl="1"/>
            <a:r>
              <a:rPr lang="en-US" dirty="0" smtClean="0"/>
              <a:t>Complaints regarding courses being “held back” from Non-Probationary PT faculty because they had been desired as overload for FT faculty</a:t>
            </a:r>
          </a:p>
          <a:p>
            <a:pPr lvl="1"/>
            <a:r>
              <a:rPr lang="en-US" dirty="0" smtClean="0"/>
              <a:t>Investigation</a:t>
            </a:r>
          </a:p>
          <a:p>
            <a:pPr lvl="2"/>
            <a:r>
              <a:rPr lang="en-US" dirty="0" smtClean="0"/>
              <a:t>Fall 2011: 120 courses assigned as voluntary FT overload</a:t>
            </a:r>
          </a:p>
          <a:p>
            <a:pPr lvl="2"/>
            <a:r>
              <a:rPr lang="en-US" dirty="0" smtClean="0"/>
              <a:t>Spring 2012: 117 courses assigned as voluntary FT overload</a:t>
            </a:r>
          </a:p>
          <a:p>
            <a:pPr lvl="2"/>
            <a:r>
              <a:rPr lang="en-US" dirty="0" smtClean="0"/>
              <a:t>Identifying potentially impacted PT faculty</a:t>
            </a:r>
          </a:p>
          <a:p>
            <a:pPr lvl="1"/>
            <a:r>
              <a:rPr lang="en-US" dirty="0" smtClean="0"/>
              <a:t>Options: Negotiate with FT Union/ Admin, Grieve Issue/ Contract Action, Unit Clarification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12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Operating Issues 2012-13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Uncertainties</a:t>
            </a:r>
          </a:p>
          <a:p>
            <a:pPr lvl="1"/>
            <a:r>
              <a:rPr lang="en-US" dirty="0" smtClean="0"/>
              <a:t>Dues/income for union</a:t>
            </a:r>
          </a:p>
          <a:p>
            <a:pPr lvl="1"/>
            <a:r>
              <a:rPr lang="en-US" dirty="0" smtClean="0"/>
              <a:t>Certification vote</a:t>
            </a:r>
          </a:p>
          <a:p>
            <a:pPr lvl="1"/>
            <a:r>
              <a:rPr lang="en-US" dirty="0" smtClean="0"/>
              <a:t>Status of Act 10</a:t>
            </a:r>
          </a:p>
          <a:p>
            <a:r>
              <a:rPr lang="en-US" dirty="0" smtClean="0"/>
              <a:t>Mitigating Activities</a:t>
            </a:r>
          </a:p>
          <a:p>
            <a:pPr lvl="1"/>
            <a:r>
              <a:rPr lang="en-US" dirty="0" smtClean="0"/>
              <a:t>Bargaining strategies</a:t>
            </a:r>
          </a:p>
          <a:p>
            <a:pPr lvl="1"/>
            <a:r>
              <a:rPr lang="en-US" dirty="0" smtClean="0"/>
              <a:t>Creation of a Non-profit (with or without the employment agency component)</a:t>
            </a:r>
          </a:p>
          <a:p>
            <a:pPr lvl="1"/>
            <a:r>
              <a:rPr lang="en-US" dirty="0" smtClean="0"/>
              <a:t>Legislative activities</a:t>
            </a:r>
          </a:p>
          <a:p>
            <a:pPr lvl="1"/>
            <a:r>
              <a:rPr lang="en-US" dirty="0" smtClean="0"/>
              <a:t>Litigation to protect PT faculty under state whistleblower law.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5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 Board of Trustees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seats up for appointment</a:t>
            </a:r>
          </a:p>
          <a:p>
            <a:pPr lvl="1"/>
            <a:r>
              <a:rPr lang="en-US" dirty="0" smtClean="0"/>
              <a:t>Employer (</a:t>
            </a:r>
            <a:r>
              <a:rPr lang="en-US" dirty="0" err="1" smtClean="0"/>
              <a:t>Bultema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Employee (Cavanaugh)</a:t>
            </a:r>
          </a:p>
          <a:p>
            <a:pPr lvl="1"/>
            <a:r>
              <a:rPr lang="en-US" dirty="0" smtClean="0"/>
              <a:t>School District Superintendent (Bales)</a:t>
            </a:r>
          </a:p>
          <a:p>
            <a:r>
              <a:rPr lang="en-US" dirty="0" smtClean="0"/>
              <a:t>Applications due 4:00pm, Friday 3/30/12</a:t>
            </a:r>
          </a:p>
          <a:p>
            <a:r>
              <a:rPr lang="en-US" dirty="0" smtClean="0"/>
              <a:t>Appointment public hearing on 5:00pm, Monday 4/30/12</a:t>
            </a:r>
          </a:p>
          <a:p>
            <a:r>
              <a:rPr lang="en-US" dirty="0" smtClean="0"/>
              <a:t>Term begins 7/1/12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89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335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Part-Time Faculty Lunch and Learn</vt:lpstr>
      <vt:lpstr>Bargaining 2012</vt:lpstr>
      <vt:lpstr>PACE Results</vt:lpstr>
      <vt:lpstr>Open Union/Management Issues</vt:lpstr>
      <vt:lpstr>Union Operating Issues 2012-13</vt:lpstr>
      <vt:lpstr>MATC Board of Trustees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Part-Time Faculty Lunch and Learn</dc:title>
  <dc:creator>Main Account</dc:creator>
  <cp:lastModifiedBy>Main Account</cp:lastModifiedBy>
  <cp:revision>7</cp:revision>
  <dcterms:created xsi:type="dcterms:W3CDTF">2012-03-05T17:09:08Z</dcterms:created>
  <dcterms:modified xsi:type="dcterms:W3CDTF">2012-03-05T18:17:11Z</dcterms:modified>
</cp:coreProperties>
</file>