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34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1A324-9857-4B6A-BB21-2667AE4BD0F1}" type="datetimeFigureOut">
              <a:rPr lang="en-US" smtClean="0"/>
              <a:t>3/5/2012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8E471-C8E9-45A9-BF8E-564EFE73C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627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1A324-9857-4B6A-BB21-2667AE4BD0F1}" type="datetimeFigureOut">
              <a:rPr lang="en-US" smtClean="0"/>
              <a:t>3/5/2012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8E471-C8E9-45A9-BF8E-564EFE73C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6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1A324-9857-4B6A-BB21-2667AE4BD0F1}" type="datetimeFigureOut">
              <a:rPr lang="en-US" smtClean="0"/>
              <a:t>3/5/2012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8E471-C8E9-45A9-BF8E-564EFE73C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386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1A324-9857-4B6A-BB21-2667AE4BD0F1}" type="datetimeFigureOut">
              <a:rPr lang="en-US" smtClean="0"/>
              <a:t>3/5/2012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8E471-C8E9-45A9-BF8E-564EFE73C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248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1A324-9857-4B6A-BB21-2667AE4BD0F1}" type="datetimeFigureOut">
              <a:rPr lang="en-US" smtClean="0"/>
              <a:t>3/5/2012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8E471-C8E9-45A9-BF8E-564EFE73C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131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1A324-9857-4B6A-BB21-2667AE4BD0F1}" type="datetimeFigureOut">
              <a:rPr lang="en-US" smtClean="0"/>
              <a:t>3/5/2012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8E471-C8E9-45A9-BF8E-564EFE73C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851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1A324-9857-4B6A-BB21-2667AE4BD0F1}" type="datetimeFigureOut">
              <a:rPr lang="en-US" smtClean="0"/>
              <a:t>3/5/2012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8E471-C8E9-45A9-BF8E-564EFE73C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151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1A324-9857-4B6A-BB21-2667AE4BD0F1}" type="datetimeFigureOut">
              <a:rPr lang="en-US" smtClean="0"/>
              <a:t>3/5/2012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8E471-C8E9-45A9-BF8E-564EFE73C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682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1A324-9857-4B6A-BB21-2667AE4BD0F1}" type="datetimeFigureOut">
              <a:rPr lang="en-US" smtClean="0"/>
              <a:t>3/5/2012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8E471-C8E9-45A9-BF8E-564EFE73C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579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1A324-9857-4B6A-BB21-2667AE4BD0F1}" type="datetimeFigureOut">
              <a:rPr lang="en-US" smtClean="0"/>
              <a:t>3/5/2012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8E471-C8E9-45A9-BF8E-564EFE73C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1365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1A324-9857-4B6A-BB21-2667AE4BD0F1}" type="datetimeFigureOut">
              <a:rPr lang="en-US" smtClean="0"/>
              <a:t>3/5/2012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8E471-C8E9-45A9-BF8E-564EFE73C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561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21A324-9857-4B6A-BB21-2667AE4BD0F1}" type="datetimeFigureOut">
              <a:rPr lang="en-US" smtClean="0"/>
              <a:t>3/5/2012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A8E471-C8E9-45A9-BF8E-564EFE73C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276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Part Time Faculty</a:t>
            </a:r>
            <a:br>
              <a:rPr lang="en-US" dirty="0" smtClean="0"/>
            </a:br>
            <a:r>
              <a:rPr lang="en-US" dirty="0" smtClean="0"/>
              <a:t>Breakout Session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Convocation – March 6,2012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1885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Instructor Certification update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Current Practices vs. Proposal</a:t>
            </a:r>
          </a:p>
          <a:p>
            <a:r>
              <a:rPr lang="en-US" dirty="0" smtClean="0"/>
              <a:t>Status of Proposal</a:t>
            </a:r>
          </a:p>
          <a:p>
            <a:pPr lvl="1"/>
            <a:r>
              <a:rPr lang="en-US" dirty="0" smtClean="0"/>
              <a:t>Administrative Code change required </a:t>
            </a:r>
          </a:p>
          <a:p>
            <a:r>
              <a:rPr lang="en-US" dirty="0" smtClean="0"/>
              <a:t>Background</a:t>
            </a:r>
          </a:p>
          <a:p>
            <a:pPr lvl="1"/>
            <a:r>
              <a:rPr lang="en-US" dirty="0" smtClean="0"/>
              <a:t>State Aid Penalties</a:t>
            </a:r>
          </a:p>
          <a:p>
            <a:pPr lvl="2"/>
            <a:r>
              <a:rPr lang="en-US" dirty="0" smtClean="0"/>
              <a:t>Calculated as a percentage of the uncertified salary/wages and fringe benefits, greater than $25,000</a:t>
            </a:r>
          </a:p>
          <a:p>
            <a:pPr lvl="3"/>
            <a:r>
              <a:rPr lang="en-US" dirty="0" smtClean="0"/>
              <a:t>Year 1:	50% of wages/benefits</a:t>
            </a:r>
          </a:p>
          <a:p>
            <a:pPr lvl="3"/>
            <a:r>
              <a:rPr lang="en-US" dirty="0" smtClean="0"/>
              <a:t>Year 2:	75% of wages/benefits</a:t>
            </a:r>
          </a:p>
          <a:p>
            <a:pPr lvl="3"/>
            <a:r>
              <a:rPr lang="en-US" dirty="0" smtClean="0"/>
              <a:t>Year 3: 	100% of wages/benefits</a:t>
            </a:r>
          </a:p>
          <a:p>
            <a:pPr lvl="2"/>
            <a:r>
              <a:rPr lang="en-US" dirty="0" smtClean="0"/>
              <a:t>MATC Penalties</a:t>
            </a:r>
          </a:p>
          <a:p>
            <a:pPr lvl="3"/>
            <a:r>
              <a:rPr lang="en-US" dirty="0" smtClean="0"/>
              <a:t>2008-09 academic year:	$182,370</a:t>
            </a:r>
          </a:p>
          <a:p>
            <a:pPr lvl="3"/>
            <a:r>
              <a:rPr lang="en-US" dirty="0" smtClean="0"/>
              <a:t>2009-10 academic year:	$63,705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3677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Certification Penalties- WTCS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1043322"/>
              </p:ext>
            </p:extLst>
          </p:nvPr>
        </p:nvGraphicFramePr>
        <p:xfrm>
          <a:off x="2514600" y="1295400"/>
          <a:ext cx="5715002" cy="5261112"/>
        </p:xfrm>
        <a:graphic>
          <a:graphicData uri="http://schemas.openxmlformats.org/drawingml/2006/table">
            <a:tbl>
              <a:tblPr/>
              <a:tblGrid>
                <a:gridCol w="2620304"/>
                <a:gridCol w="1325209"/>
                <a:gridCol w="124962"/>
                <a:gridCol w="145670"/>
                <a:gridCol w="145670"/>
                <a:gridCol w="145670"/>
                <a:gridCol w="145670"/>
                <a:gridCol w="145670"/>
                <a:gridCol w="145670"/>
                <a:gridCol w="145670"/>
                <a:gridCol w="145670"/>
                <a:gridCol w="145670"/>
                <a:gridCol w="145670"/>
                <a:gridCol w="100188"/>
                <a:gridCol w="87639"/>
              </a:tblGrid>
              <a:tr h="168674">
                <a:tc gridSpan="14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effectLst/>
                          <a:latin typeface="Times New Roman"/>
                        </a:rPr>
                        <a:t>PENALTIES </a:t>
                      </a:r>
                      <a:r>
                        <a:rPr lang="en-US" sz="1200" b="1" dirty="0">
                          <a:effectLst/>
                          <a:latin typeface="Times New Roman"/>
                        </a:rPr>
                        <a:t>RESULTING FROM UNCERTIFIED STAFF</a:t>
                      </a: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132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Times New Roman"/>
                        </a:rPr>
                        <a:t>Fiscal Year 2009-10</a:t>
                      </a: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 b="1">
                        <a:effectLst/>
                      </a:endParaRP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31324">
                <a:tc>
                  <a:txBody>
                    <a:bodyPr/>
                    <a:lstStyle/>
                    <a:p>
                      <a:endParaRPr lang="en-US" sz="2000" b="1" dirty="0">
                        <a:effectLst/>
                      </a:endParaRP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Times New Roman"/>
                        </a:rPr>
                        <a:t>State Aid</a:t>
                      </a: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31324">
                <a:tc>
                  <a:txBody>
                    <a:bodyPr/>
                    <a:lstStyle/>
                    <a:p>
                      <a:endParaRPr lang="en-US" sz="2000" b="1">
                        <a:effectLst/>
                      </a:endParaRP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Times New Roman"/>
                        </a:rPr>
                        <a:t>Adjustment</a:t>
                      </a: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3132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Times New Roman"/>
                        </a:rPr>
                        <a:t>BLACKHAWK</a:t>
                      </a: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Times New Roman"/>
                        </a:rPr>
                        <a:t>$4,671</a:t>
                      </a: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3132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Times New Roman"/>
                        </a:rPr>
                        <a:t>CHIPPEWA VALLEY</a:t>
                      </a: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Times New Roman"/>
                        </a:rPr>
                        <a:t>$7,066</a:t>
                      </a: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3132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Times New Roman"/>
                        </a:rPr>
                        <a:t>FOX VALLEY</a:t>
                      </a: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Times New Roman"/>
                        </a:rPr>
                        <a:t>$11,726</a:t>
                      </a: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 dirty="0">
                        <a:effectLst/>
                      </a:endParaRP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3132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GATEWAY</a:t>
                      </a:r>
                      <a:endParaRPr lang="en-US" sz="1200" b="1">
                        <a:effectLst/>
                        <a:latin typeface="Times New Roman"/>
                      </a:endParaRP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($15,111)</a:t>
                      </a:r>
                      <a:endParaRPr lang="en-US" sz="1200" b="1">
                        <a:effectLst/>
                        <a:latin typeface="Times New Roman"/>
                      </a:endParaRP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3132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LAKESHORE</a:t>
                      </a:r>
                      <a:endParaRPr lang="en-US" sz="1200" b="1">
                        <a:effectLst/>
                        <a:latin typeface="Times New Roman"/>
                      </a:endParaRP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Times New Roman"/>
                        </a:rPr>
                        <a:t>$3,663</a:t>
                      </a: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3132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MADISON</a:t>
                      </a:r>
                      <a:endParaRPr lang="en-US" sz="1200" b="1">
                        <a:effectLst/>
                        <a:latin typeface="Times New Roman"/>
                      </a:endParaRP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($63,705)</a:t>
                      </a:r>
                      <a:endParaRPr lang="en-US" sz="1200" b="1">
                        <a:effectLst/>
                        <a:latin typeface="Times New Roman"/>
                      </a:endParaRP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 dirty="0">
                        <a:effectLst/>
                      </a:endParaRP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3132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MID-STATE</a:t>
                      </a:r>
                      <a:endParaRPr lang="en-US" sz="1200" b="1">
                        <a:effectLst/>
                        <a:latin typeface="Times New Roman"/>
                      </a:endParaRP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Times New Roman"/>
                        </a:rPr>
                        <a:t>$3,683</a:t>
                      </a: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3132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MILWAUKEE</a:t>
                      </a:r>
                      <a:endParaRPr lang="en-US" sz="1200" b="1">
                        <a:effectLst/>
                        <a:latin typeface="Times New Roman"/>
                      </a:endParaRP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Times New Roman"/>
                        </a:rPr>
                        <a:t>$24,797</a:t>
                      </a: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3132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MORAINE PARK</a:t>
                      </a:r>
                      <a:endParaRPr lang="en-US" sz="1200" b="1">
                        <a:effectLst/>
                        <a:latin typeface="Times New Roman"/>
                      </a:endParaRP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Times New Roman"/>
                        </a:rPr>
                        <a:t>$4,430</a:t>
                      </a: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3132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NICOLET</a:t>
                      </a:r>
                      <a:endParaRPr lang="en-US" sz="1200" b="1">
                        <a:effectLst/>
                        <a:latin typeface="Times New Roman"/>
                      </a:endParaRP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Times New Roman"/>
                        </a:rPr>
                        <a:t>$640</a:t>
                      </a: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3132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NORTHCENTRAL</a:t>
                      </a:r>
                      <a:endParaRPr lang="en-US" sz="1200" b="1">
                        <a:effectLst/>
                        <a:latin typeface="Times New Roman"/>
                      </a:endParaRP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Times New Roman"/>
                        </a:rPr>
                        <a:t>$6,466</a:t>
                      </a: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3132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NORTHEAST</a:t>
                      </a:r>
                      <a:endParaRPr lang="en-US" sz="1200" b="1">
                        <a:effectLst/>
                        <a:latin typeface="Times New Roman"/>
                      </a:endParaRP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Times New Roman"/>
                        </a:rPr>
                        <a:t>$11,183</a:t>
                      </a: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3132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SOUTHWEST</a:t>
                      </a:r>
                      <a:endParaRPr lang="en-US" sz="1200" b="1">
                        <a:effectLst/>
                        <a:latin typeface="Times New Roman"/>
                      </a:endParaRP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Times New Roman"/>
                        </a:rPr>
                        <a:t>$3,525</a:t>
                      </a: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3132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WAUKESHA</a:t>
                      </a:r>
                      <a:endParaRPr lang="en-US" sz="1200" b="1">
                        <a:effectLst/>
                        <a:latin typeface="Times New Roman"/>
                      </a:endParaRP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Times New Roman"/>
                        </a:rPr>
                        <a:t>$4,557</a:t>
                      </a: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3132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Times New Roman"/>
                        </a:rPr>
                        <a:t>WESTERN</a:t>
                      </a: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Times New Roman"/>
                        </a:rPr>
                        <a:t>$7,426</a:t>
                      </a: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3132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Times New Roman"/>
                        </a:rPr>
                        <a:t>INDIANHEAD</a:t>
                      </a: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($15,017)</a:t>
                      </a:r>
                      <a:endParaRPr lang="en-US" sz="1200" b="1">
                        <a:effectLst/>
                        <a:latin typeface="Times New Roman"/>
                      </a:endParaRP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3132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Times New Roman"/>
                        </a:rPr>
                        <a:t>TOTAL</a:t>
                      </a: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49781" marR="49781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31324"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300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120900" y="1600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97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Teacher Evaluations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Current Requirements</a:t>
            </a:r>
          </a:p>
          <a:p>
            <a:pPr lvl="1"/>
            <a:r>
              <a:rPr lang="en-US" dirty="0" smtClean="0"/>
              <a:t>Frequency</a:t>
            </a:r>
          </a:p>
          <a:p>
            <a:pPr lvl="2"/>
            <a:r>
              <a:rPr lang="en-US" dirty="0" smtClean="0"/>
              <a:t>Probationary- 2x over first 6 semesters</a:t>
            </a:r>
          </a:p>
          <a:p>
            <a:pPr lvl="2"/>
            <a:r>
              <a:rPr lang="en-US" dirty="0" smtClean="0"/>
              <a:t>Non-Probationary- 1x every 3 years</a:t>
            </a:r>
          </a:p>
          <a:p>
            <a:pPr lvl="1"/>
            <a:r>
              <a:rPr lang="en-US" dirty="0" smtClean="0"/>
              <a:t>Content</a:t>
            </a:r>
          </a:p>
          <a:p>
            <a:pPr lvl="2"/>
            <a:r>
              <a:rPr lang="en-US" dirty="0" smtClean="0"/>
              <a:t>Classroom observation</a:t>
            </a:r>
          </a:p>
          <a:p>
            <a:pPr lvl="2"/>
            <a:r>
              <a:rPr lang="en-US" dirty="0" smtClean="0"/>
              <a:t>Other elements (student, peer, etc.)</a:t>
            </a:r>
          </a:p>
          <a:p>
            <a:pPr lvl="2"/>
            <a:r>
              <a:rPr lang="en-US" dirty="0" smtClean="0"/>
              <a:t>Final evaluation completed by Associate Dean/ Campus Admin</a:t>
            </a:r>
          </a:p>
          <a:p>
            <a:r>
              <a:rPr lang="en-US" dirty="0" smtClean="0"/>
              <a:t>Current Practices</a:t>
            </a:r>
          </a:p>
          <a:p>
            <a:pPr lvl="1"/>
            <a:r>
              <a:rPr lang="en-US" dirty="0" smtClean="0"/>
              <a:t>Frequency</a:t>
            </a:r>
          </a:p>
          <a:p>
            <a:pPr lvl="2"/>
            <a:r>
              <a:rPr lang="en-US" dirty="0" smtClean="0"/>
              <a:t>Probationary- not bad, Non-Probationary- less so.</a:t>
            </a:r>
          </a:p>
          <a:p>
            <a:pPr lvl="2"/>
            <a:r>
              <a:rPr lang="en-US" dirty="0" smtClean="0"/>
              <a:t>Bottleneck at Dean level, evaluations not being completed</a:t>
            </a:r>
          </a:p>
          <a:p>
            <a:r>
              <a:rPr lang="en-US" dirty="0" smtClean="0"/>
              <a:t>Future Practices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29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Assignments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Current Requirements</a:t>
            </a:r>
          </a:p>
          <a:p>
            <a:pPr lvl="1"/>
            <a:r>
              <a:rPr lang="en-US" dirty="0" smtClean="0"/>
              <a:t>Order of assignments</a:t>
            </a:r>
          </a:p>
          <a:p>
            <a:pPr lvl="2"/>
            <a:r>
              <a:rPr lang="en-US" dirty="0" smtClean="0"/>
              <a:t>FT regular workload</a:t>
            </a:r>
          </a:p>
          <a:p>
            <a:pPr lvl="2"/>
            <a:r>
              <a:rPr lang="en-US" dirty="0" smtClean="0"/>
              <a:t>Non-Probationary PT faculty up to normal workload</a:t>
            </a:r>
          </a:p>
          <a:p>
            <a:pPr lvl="2"/>
            <a:r>
              <a:rPr lang="en-US" dirty="0" smtClean="0"/>
              <a:t>FT overload</a:t>
            </a:r>
          </a:p>
          <a:p>
            <a:pPr lvl="2"/>
            <a:r>
              <a:rPr lang="en-US" dirty="0" smtClean="0"/>
              <a:t>Probationary PT faculty</a:t>
            </a:r>
          </a:p>
          <a:p>
            <a:pPr lvl="1"/>
            <a:r>
              <a:rPr lang="en-US" dirty="0" smtClean="0"/>
              <a:t>Responsibility for assignments</a:t>
            </a:r>
          </a:p>
          <a:p>
            <a:pPr lvl="2"/>
            <a:r>
              <a:rPr lang="en-US" dirty="0" smtClean="0"/>
              <a:t>Strictly a managerial responsibility</a:t>
            </a:r>
          </a:p>
          <a:p>
            <a:r>
              <a:rPr lang="en-US" dirty="0" smtClean="0"/>
              <a:t>Current Practices</a:t>
            </a:r>
          </a:p>
          <a:p>
            <a:pPr lvl="1"/>
            <a:r>
              <a:rPr lang="en-US" dirty="0" smtClean="0"/>
              <a:t>Order of Assignments</a:t>
            </a:r>
          </a:p>
          <a:p>
            <a:pPr lvl="1"/>
            <a:r>
              <a:rPr lang="en-US" dirty="0" smtClean="0"/>
              <a:t>Who is making assignments?</a:t>
            </a:r>
          </a:p>
          <a:p>
            <a:pPr lvl="1"/>
            <a:r>
              <a:rPr lang="en-US" dirty="0" smtClean="0"/>
              <a:t>For more info- attend the Union Lunch and Learn</a:t>
            </a:r>
          </a:p>
          <a:p>
            <a:r>
              <a:rPr lang="en-US" dirty="0" smtClean="0"/>
              <a:t>Future Practices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8643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College Committee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Current practices</a:t>
            </a:r>
          </a:p>
          <a:p>
            <a:pPr lvl="1"/>
            <a:r>
              <a:rPr lang="en-US" dirty="0" smtClean="0"/>
              <a:t>Major vs. Minor Committees</a:t>
            </a:r>
          </a:p>
          <a:p>
            <a:pPr lvl="1"/>
            <a:r>
              <a:rPr lang="en-US" dirty="0" smtClean="0"/>
              <a:t>Union solicitation of interest</a:t>
            </a:r>
          </a:p>
          <a:p>
            <a:r>
              <a:rPr lang="en-US" dirty="0" smtClean="0"/>
              <a:t>Future practices</a:t>
            </a:r>
          </a:p>
        </p:txBody>
      </p:sp>
    </p:spTree>
    <p:extLst>
      <p:ext uri="{BB962C8B-B14F-4D97-AF65-F5344CB8AC3E}">
        <p14:creationId xmlns:p14="http://schemas.microsoft.com/office/powerpoint/2010/main" val="1626289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Professional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Current Practices</a:t>
            </a:r>
          </a:p>
          <a:p>
            <a:pPr lvl="1"/>
            <a:r>
              <a:rPr lang="en-US" dirty="0" smtClean="0"/>
              <a:t>Part-time Faculty Professional Development fund</a:t>
            </a:r>
          </a:p>
          <a:p>
            <a:pPr lvl="2"/>
            <a:r>
              <a:rPr lang="en-US" dirty="0" smtClean="0"/>
              <a:t>Non-probationary</a:t>
            </a:r>
          </a:p>
          <a:p>
            <a:pPr lvl="2"/>
            <a:r>
              <a:rPr lang="en-US" dirty="0" smtClean="0"/>
              <a:t>$500 cap</a:t>
            </a:r>
          </a:p>
          <a:p>
            <a:pPr lvl="1"/>
            <a:r>
              <a:rPr lang="en-US" dirty="0" smtClean="0"/>
              <a:t>Center-funded activities</a:t>
            </a:r>
          </a:p>
          <a:p>
            <a:pPr lvl="1"/>
            <a:r>
              <a:rPr lang="en-US" dirty="0" smtClean="0"/>
              <a:t>CETL Courses</a:t>
            </a:r>
          </a:p>
          <a:p>
            <a:r>
              <a:rPr lang="en-US" dirty="0" smtClean="0"/>
              <a:t>Future Practices</a:t>
            </a:r>
          </a:p>
        </p:txBody>
      </p:sp>
    </p:spTree>
    <p:extLst>
      <p:ext uri="{BB962C8B-B14F-4D97-AF65-F5344CB8AC3E}">
        <p14:creationId xmlns:p14="http://schemas.microsoft.com/office/powerpoint/2010/main" val="1362050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</TotalTime>
  <Words>259</Words>
  <Application>Microsoft Office PowerPoint</Application>
  <PresentationFormat>On-screen Show (4:3)</PresentationFormat>
  <Paragraphs>95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Part Time Faculty Breakout Session</vt:lpstr>
      <vt:lpstr>Instructor Certification update</vt:lpstr>
      <vt:lpstr>Certification Penalties- WTCS</vt:lpstr>
      <vt:lpstr>Teacher Evaluations</vt:lpstr>
      <vt:lpstr>Course Assignments</vt:lpstr>
      <vt:lpstr>College Committee Work</vt:lpstr>
      <vt:lpstr>Professional Development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 Time Faculty Breakout Session</dc:title>
  <dc:creator>Main Account</dc:creator>
  <cp:lastModifiedBy>Main Account</cp:lastModifiedBy>
  <cp:revision>4</cp:revision>
  <dcterms:created xsi:type="dcterms:W3CDTF">2012-03-05T16:35:00Z</dcterms:created>
  <dcterms:modified xsi:type="dcterms:W3CDTF">2012-03-05T17:08:27Z</dcterms:modified>
</cp:coreProperties>
</file>