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9" r:id="rId3"/>
    <p:sldId id="268" r:id="rId4"/>
    <p:sldId id="267" r:id="rId5"/>
    <p:sldId id="266" r:id="rId6"/>
    <p:sldId id="265" r:id="rId7"/>
    <p:sldId id="264" r:id="rId8"/>
    <p:sldId id="261" r:id="rId9"/>
    <p:sldId id="260" r:id="rId10"/>
    <p:sldId id="263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7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27EF-A16D-45DB-98D4-47691D73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002B-3E27-40CF-8244-DD8487E5B3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548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27EF-A16D-45DB-98D4-47691D73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002B-3E27-40CF-8244-DD8487E5B3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979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27EF-A16D-45DB-98D4-47691D73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002B-3E27-40CF-8244-DD8487E5B3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849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27EF-A16D-45DB-98D4-47691D73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002B-3E27-40CF-8244-DD8487E5B3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48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3400"/>
            <a:ext cx="8229600" cy="609600"/>
          </a:xfrm>
          <a:effectLst>
            <a:outerShdw blurRad="63500" dist="25400" dir="2700000" algn="tl" rotWithShape="0">
              <a:prstClr val="black">
                <a:alpha val="30000"/>
              </a:prstClr>
            </a:outerShdw>
          </a:effectLst>
        </p:spPr>
        <p:txBody>
          <a:bodyPr>
            <a:noAutofit/>
          </a:bodyPr>
          <a:lstStyle>
            <a:lvl1pPr>
              <a:defRPr sz="4000" b="1" cap="all" baseline="0">
                <a:gradFill flip="none" rotWithShape="1">
                  <a:gsLst>
                    <a:gs pos="0">
                      <a:srgbClr val="720C0C"/>
                    </a:gs>
                    <a:gs pos="86000">
                      <a:srgbClr val="C00000"/>
                    </a:gs>
                    <a:gs pos="100000">
                      <a:srgbClr val="720C0C"/>
                    </a:gs>
                  </a:gsLst>
                  <a:lin ang="16200000" scaled="1"/>
                  <a:tileRect/>
                </a:gradFill>
                <a:latin typeface="Gill Sans MT" pitchFamily="34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2pPr>
            <a:lvl3pPr>
              <a:buFontTx/>
              <a:buBlip>
                <a:blip r:embed="rId2"/>
              </a:buBlip>
              <a:defRPr>
                <a:latin typeface="Arial" pitchFamily="34" charset="0"/>
                <a:cs typeface="Arial" pitchFamily="34" charset="0"/>
              </a:defRPr>
            </a:lvl3pPr>
            <a:lvl4pPr>
              <a:buFont typeface="Courier New" pitchFamily="49" charset="0"/>
              <a:buChar char="o"/>
              <a:defRPr>
                <a:latin typeface="Arial" pitchFamily="34" charset="0"/>
                <a:cs typeface="Arial" pitchFamily="34" charset="0"/>
              </a:defRPr>
            </a:lvl4pPr>
            <a:lvl5pPr>
              <a:buFont typeface="Courier New" pitchFamily="49" charset="0"/>
              <a:buChar char="o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27EF-A16D-45DB-98D4-47691D73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002B-3E27-40CF-8244-DD8487E5B3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logo-title-slogan-large-flat-transparent.png"/>
          <p:cNvPicPr>
            <a:picLocks noChangeAspect="1"/>
          </p:cNvPicPr>
          <p:nvPr userDrawn="1"/>
        </p:nvPicPr>
        <p:blipFill>
          <a:blip r:embed="rId4" cstate="print"/>
          <a:srcRect l="-342" t="-5404" b="-2080"/>
          <a:stretch>
            <a:fillRect/>
          </a:stretch>
        </p:blipFill>
        <p:spPr>
          <a:xfrm>
            <a:off x="7251095" y="0"/>
            <a:ext cx="1816705" cy="49348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1371600"/>
            <a:ext cx="8229600" cy="1588"/>
          </a:xfrm>
          <a:prstGeom prst="line">
            <a:avLst/>
          </a:prstGeom>
          <a:ln w="127000" cmpd="sng">
            <a:solidFill>
              <a:srgbClr val="96222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" y="1219200"/>
            <a:ext cx="8229600" cy="1588"/>
          </a:xfrm>
          <a:prstGeom prst="line">
            <a:avLst/>
          </a:prstGeom>
          <a:ln w="57150" cmpd="sng">
            <a:solidFill>
              <a:srgbClr val="F2A83A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468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27EF-A16D-45DB-98D4-47691D73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002B-3E27-40CF-8244-DD8487E5B3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185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27EF-A16D-45DB-98D4-47691D73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002B-3E27-40CF-8244-DD8487E5B3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694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27EF-A16D-45DB-98D4-47691D73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002B-3E27-40CF-8244-DD8487E5B3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57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27EF-A16D-45DB-98D4-47691D73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002B-3E27-40CF-8244-DD8487E5B3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46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27EF-A16D-45DB-98D4-47691D73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002B-3E27-40CF-8244-DD8487E5B3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518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27EF-A16D-45DB-98D4-47691D73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002B-3E27-40CF-8244-DD8487E5B3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12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3400"/>
            <a:ext cx="8229600" cy="609600"/>
          </a:xfrm>
          <a:effectLst>
            <a:outerShdw blurRad="63500" dist="25400" dir="2700000" algn="tl" rotWithShape="0">
              <a:prstClr val="black">
                <a:alpha val="30000"/>
              </a:prstClr>
            </a:outerShdw>
          </a:effectLst>
        </p:spPr>
        <p:txBody>
          <a:bodyPr>
            <a:noAutofit/>
          </a:bodyPr>
          <a:lstStyle>
            <a:lvl1pPr>
              <a:defRPr sz="4000" b="1" cap="all" baseline="0">
                <a:gradFill flip="none" rotWithShape="1">
                  <a:gsLst>
                    <a:gs pos="0">
                      <a:srgbClr val="720C0C"/>
                    </a:gs>
                    <a:gs pos="86000">
                      <a:srgbClr val="C00000"/>
                    </a:gs>
                    <a:gs pos="100000">
                      <a:srgbClr val="720C0C"/>
                    </a:gs>
                  </a:gsLst>
                  <a:lin ang="16200000" scaled="1"/>
                  <a:tileRect/>
                </a:gradFill>
                <a:latin typeface="Gill Sans MT" pitchFamily="34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2pPr>
            <a:lvl3pPr>
              <a:buFontTx/>
              <a:buBlip>
                <a:blip r:embed="rId2"/>
              </a:buBlip>
              <a:defRPr>
                <a:latin typeface="Arial" pitchFamily="34" charset="0"/>
                <a:cs typeface="Arial" pitchFamily="34" charset="0"/>
              </a:defRPr>
            </a:lvl3pPr>
            <a:lvl4pPr>
              <a:buFont typeface="Courier New" pitchFamily="49" charset="0"/>
              <a:buChar char="o"/>
              <a:defRPr>
                <a:latin typeface="Arial" pitchFamily="34" charset="0"/>
                <a:cs typeface="Arial" pitchFamily="34" charset="0"/>
              </a:defRPr>
            </a:lvl4pPr>
            <a:lvl5pPr>
              <a:buFont typeface="Courier New" pitchFamily="49" charset="0"/>
              <a:buChar char="o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27EF-A16D-45DB-98D4-47691D73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002B-3E27-40CF-8244-DD8487E5B3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logo-title-slogan-large-flat-transparent.png"/>
          <p:cNvPicPr>
            <a:picLocks noChangeAspect="1"/>
          </p:cNvPicPr>
          <p:nvPr userDrawn="1"/>
        </p:nvPicPr>
        <p:blipFill>
          <a:blip r:embed="rId4" cstate="print"/>
          <a:srcRect l="-342" t="-5404" b="-2080"/>
          <a:stretch>
            <a:fillRect/>
          </a:stretch>
        </p:blipFill>
        <p:spPr>
          <a:xfrm>
            <a:off x="7251095" y="0"/>
            <a:ext cx="1816705" cy="49348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1371600"/>
            <a:ext cx="8229600" cy="1588"/>
          </a:xfrm>
          <a:prstGeom prst="line">
            <a:avLst/>
          </a:prstGeom>
          <a:ln w="127000" cmpd="sng">
            <a:solidFill>
              <a:srgbClr val="96222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" y="1219200"/>
            <a:ext cx="8229600" cy="1588"/>
          </a:xfrm>
          <a:prstGeom prst="line">
            <a:avLst/>
          </a:prstGeom>
          <a:ln w="57150" cmpd="sng">
            <a:solidFill>
              <a:srgbClr val="F2A83A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320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27EF-A16D-45DB-98D4-47691D73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002B-3E27-40CF-8244-DD8487E5B3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552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27EF-A16D-45DB-98D4-47691D73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002B-3E27-40CF-8244-DD8487E5B3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34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27EF-A16D-45DB-98D4-47691D73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002B-3E27-40CF-8244-DD8487E5B3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53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27EF-A16D-45DB-98D4-47691D73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002B-3E27-40CF-8244-DD8487E5B3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494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27EF-A16D-45DB-98D4-47691D73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002B-3E27-40CF-8244-DD8487E5B3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506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27EF-A16D-45DB-98D4-47691D73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002B-3E27-40CF-8244-DD8487E5B3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435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27EF-A16D-45DB-98D4-47691D73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002B-3E27-40CF-8244-DD8487E5B3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841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27EF-A16D-45DB-98D4-47691D73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002B-3E27-40CF-8244-DD8487E5B3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66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27EF-A16D-45DB-98D4-47691D73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002B-3E27-40CF-8244-DD8487E5B3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555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27EF-A16D-45DB-98D4-47691D73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002B-3E27-40CF-8244-DD8487E5B3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41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bg1">
                <a:tint val="40000"/>
                <a:satMod val="350000"/>
              </a:schemeClr>
            </a:gs>
            <a:gs pos="67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527EF-A16D-45DB-98D4-47691D73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0002B-3E27-40CF-8244-DD8487E5B3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3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bg1">
                <a:tint val="40000"/>
                <a:satMod val="350000"/>
              </a:schemeClr>
            </a:gs>
            <a:gs pos="67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527EF-A16D-45DB-98D4-47691D73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0002B-3E27-40CF-8244-DD8487E5B3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 Whole New Idea </a:t>
            </a:r>
            <a:br>
              <a:rPr lang="en-US" sz="2800" dirty="0" smtClean="0"/>
            </a:br>
            <a:r>
              <a:rPr lang="en-US" sz="2800" dirty="0" smtClean="0"/>
              <a:t>in higher education Staffing!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Presented by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InChorus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Inc.</a:t>
            </a:r>
          </a:p>
          <a:p>
            <a:pPr lvl="1" algn="ctr">
              <a:buNone/>
            </a:pPr>
            <a:r>
              <a:rPr lang="en-US" sz="1200" dirty="0" smtClean="0"/>
              <a:t>In Madison, WI</a:t>
            </a:r>
            <a:endParaRPr lang="en-US" sz="1200" dirty="0"/>
          </a:p>
        </p:txBody>
      </p:sp>
      <p:pic>
        <p:nvPicPr>
          <p:cNvPr id="4" name="Picture 3" descr="bigstock_Students_Studying_In_Geography_39177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2895600"/>
            <a:ext cx="5257800" cy="3505200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81200" y="5862935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With </a:t>
            </a:r>
            <a:r>
              <a:rPr lang="en-US" sz="2400" dirty="0" err="1">
                <a:solidFill>
                  <a:srgbClr val="C0504D">
                    <a:lumMod val="75000"/>
                  </a:srgbClr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InChorus</a:t>
            </a:r>
            <a:r>
              <a:rPr lang="en-US" sz="2400" dirty="0">
                <a:solidFill>
                  <a:prstClr val="black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, everyone wins!</a:t>
            </a:r>
            <a:endParaRPr lang="en-US" sz="2400" dirty="0">
              <a:solidFill>
                <a:prstClr val="black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14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Questions and answers</a:t>
            </a:r>
            <a:endParaRPr lang="en-US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79" y="2055561"/>
            <a:ext cx="5371042" cy="3615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9887" y="5632102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With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InChorus</a:t>
            </a:r>
            <a:r>
              <a:rPr lang="en-US" sz="24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, everyone wins!</a:t>
            </a:r>
            <a:endParaRPr lang="en-US" sz="2400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52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organizational model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487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44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Organizational governance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92" y="1759879"/>
            <a:ext cx="6998815" cy="420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44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Organizational functions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marR="0">
              <a:spcBef>
                <a:spcPts val="2400"/>
              </a:spcBef>
              <a:spcAft>
                <a:spcPts val="600"/>
              </a:spcAft>
            </a:pPr>
            <a:r>
              <a:rPr lang="en-US" b="1" i="1" kern="0" dirty="0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Administrative</a:t>
            </a:r>
          </a:p>
          <a:p>
            <a:pPr lvl="0">
              <a:spcBef>
                <a:spcPts val="0"/>
              </a:spcBef>
              <a:buSzPts val="1000"/>
              <a:buFont typeface="Symbol"/>
              <a:buChar char=""/>
            </a:pPr>
            <a:r>
              <a:rPr lang="en-US" dirty="0">
                <a:latin typeface="Calibri"/>
                <a:ea typeface="Calibri"/>
                <a:cs typeface="Times New Roman"/>
              </a:rPr>
              <a:t>Hiring part-time faculty</a:t>
            </a:r>
          </a:p>
          <a:p>
            <a:pPr lvl="0">
              <a:spcBef>
                <a:spcPts val="0"/>
              </a:spcBef>
              <a:buSzPts val="1000"/>
              <a:buFont typeface="Symbol"/>
              <a:buChar char=""/>
            </a:pPr>
            <a:r>
              <a:rPr lang="en-US" dirty="0">
                <a:latin typeface="Calibri"/>
                <a:ea typeface="Calibri"/>
                <a:cs typeface="Times New Roman"/>
              </a:rPr>
              <a:t>Certification</a:t>
            </a:r>
          </a:p>
          <a:p>
            <a:pPr lvl="0">
              <a:spcBef>
                <a:spcPts val="0"/>
              </a:spcBef>
              <a:buSzPts val="1000"/>
              <a:buFont typeface="Symbol"/>
              <a:buChar char=""/>
            </a:pPr>
            <a:r>
              <a:rPr lang="en-US" dirty="0">
                <a:latin typeface="Calibri"/>
                <a:ea typeface="Calibri"/>
                <a:cs typeface="Times New Roman"/>
              </a:rPr>
              <a:t>Training/ Professional Development</a:t>
            </a:r>
          </a:p>
          <a:p>
            <a:pPr lvl="0">
              <a:spcBef>
                <a:spcPts val="0"/>
              </a:spcBef>
              <a:buSzPts val="1000"/>
              <a:buFont typeface="Symbol"/>
              <a:buChar char=""/>
            </a:pPr>
            <a:r>
              <a:rPr lang="en-US" dirty="0">
                <a:latin typeface="Calibri"/>
                <a:ea typeface="Calibri"/>
                <a:cs typeface="Times New Roman"/>
              </a:rPr>
              <a:t>Course Assignments</a:t>
            </a:r>
          </a:p>
          <a:p>
            <a:pPr lvl="0">
              <a:spcBef>
                <a:spcPts val="0"/>
              </a:spcBef>
              <a:buSzPts val="1000"/>
              <a:buFont typeface="Symbol"/>
              <a:buChar char=""/>
            </a:pPr>
            <a:r>
              <a:rPr lang="en-US" dirty="0">
                <a:latin typeface="Calibri"/>
                <a:ea typeface="Calibri"/>
                <a:cs typeface="Times New Roman"/>
              </a:rPr>
              <a:t>Evaluations</a:t>
            </a:r>
          </a:p>
          <a:p>
            <a:pPr lvl="0">
              <a:spcBef>
                <a:spcPts val="0"/>
              </a:spcBef>
              <a:buSzPts val="1000"/>
              <a:buFont typeface="Symbol"/>
              <a:buChar char=""/>
            </a:pPr>
            <a:r>
              <a:rPr lang="en-US" dirty="0">
                <a:latin typeface="Calibri"/>
                <a:ea typeface="Calibri"/>
                <a:cs typeface="Times New Roman"/>
              </a:rPr>
              <a:t>Sick Leave/ Substitutes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SzPts val="1000"/>
              <a:buFont typeface="Symbol"/>
              <a:buChar char=""/>
            </a:pPr>
            <a:r>
              <a:rPr lang="en-US" dirty="0">
                <a:latin typeface="Calibri"/>
                <a:ea typeface="Calibri"/>
                <a:cs typeface="Times New Roman"/>
              </a:rPr>
              <a:t>Course 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Portfolios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 marL="0" marR="0">
              <a:spcBef>
                <a:spcPts val="2400"/>
              </a:spcBef>
              <a:spcAft>
                <a:spcPts val="600"/>
              </a:spcAft>
            </a:pPr>
            <a:r>
              <a:rPr lang="en-US" b="1" i="1" kern="0" dirty="0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Professional</a:t>
            </a:r>
          </a:p>
          <a:p>
            <a:pPr lvl="0">
              <a:spcBef>
                <a:spcPts val="0"/>
              </a:spcBef>
              <a:buSzPts val="1000"/>
              <a:buFont typeface="Symbol"/>
              <a:buChar char=""/>
            </a:pPr>
            <a:r>
              <a:rPr lang="en-US" dirty="0">
                <a:latin typeface="Calibri"/>
                <a:ea typeface="Calibri"/>
                <a:cs typeface="Times New Roman"/>
              </a:rPr>
              <a:t>Develop and implement professional quality improvement initiatives</a:t>
            </a:r>
          </a:p>
          <a:p>
            <a:pPr lvl="0">
              <a:spcBef>
                <a:spcPts val="0"/>
              </a:spcBef>
              <a:buSzPts val="1000"/>
              <a:buFont typeface="Symbol"/>
              <a:buChar char=""/>
            </a:pPr>
            <a:r>
              <a:rPr lang="en-US" dirty="0">
                <a:latin typeface="Calibri"/>
                <a:ea typeface="Calibri"/>
                <a:cs typeface="Times New Roman"/>
              </a:rPr>
              <a:t>Research and disseminate best practices for educators</a:t>
            </a:r>
          </a:p>
          <a:p>
            <a:pPr lvl="0">
              <a:spcBef>
                <a:spcPts val="0"/>
              </a:spcBef>
              <a:buSzPts val="1000"/>
              <a:buFont typeface="Symbol"/>
              <a:buChar char=""/>
            </a:pPr>
            <a:r>
              <a:rPr lang="en-US" dirty="0">
                <a:latin typeface="Calibri"/>
                <a:ea typeface="Calibri"/>
                <a:cs typeface="Times New Roman"/>
              </a:rPr>
              <a:t>Pursue and reward innovation in teaching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SzPts val="1000"/>
              <a:buFont typeface="Symbol"/>
              <a:buChar char=""/>
            </a:pPr>
            <a:r>
              <a:rPr lang="en-US" dirty="0">
                <a:latin typeface="Calibri"/>
                <a:ea typeface="Calibri"/>
                <a:cs typeface="Times New Roman"/>
              </a:rPr>
              <a:t>Improve the value of education for the 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community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 lvl="1" algn="ctr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4344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Major advantages for PT faculty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1752600"/>
          </a:xfrm>
        </p:spPr>
        <p:txBody>
          <a:bodyPr wrap="square">
            <a:normAutofit fontScale="85000" lnSpcReduction="20000"/>
          </a:bodyPr>
          <a:lstStyle/>
          <a:p>
            <a:pPr lvl="1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1800" dirty="0" smtClean="0"/>
              <a:t>Better job security and more course assignments (no load limits)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1800" dirty="0" smtClean="0"/>
              <a:t>Current staff used to full desired potential before new staff are hired</a:t>
            </a:r>
            <a:endParaRPr lang="en-US" sz="1800" dirty="0" smtClean="0"/>
          </a:p>
          <a:p>
            <a:pPr lvl="1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1800" dirty="0" smtClean="0"/>
              <a:t>Access to assignments at multiple campuses and at other colleges + uniform and transparent course assignment process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prstClr val="black"/>
                </a:solidFill>
              </a:rPr>
              <a:t>Higher </a:t>
            </a:r>
            <a:r>
              <a:rPr lang="en-US" sz="1800" dirty="0">
                <a:solidFill>
                  <a:prstClr val="black"/>
                </a:solidFill>
              </a:rPr>
              <a:t>quality and more frequent evaluations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Ø"/>
            </a:pPr>
            <a:endParaRPr lang="en-US" sz="1800" dirty="0" smtClean="0"/>
          </a:p>
          <a:p>
            <a:pPr lvl="1">
              <a:buClr>
                <a:schemeClr val="accent2"/>
              </a:buClr>
              <a:buFont typeface="Wingdings" pitchFamily="2" charset="2"/>
              <a:buChar char="Ø"/>
            </a:pPr>
            <a:endParaRPr lang="en-US" sz="1200" dirty="0" smtClean="0"/>
          </a:p>
          <a:p>
            <a:pPr lvl="1">
              <a:buFont typeface="Wingdings" pitchFamily="2" charset="2"/>
              <a:buChar char="Ø"/>
            </a:pPr>
            <a:endParaRPr lang="en-US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00200"/>
            <a:ext cx="2471738" cy="1685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327660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ct val="20000"/>
              </a:spcBef>
              <a:buClr>
                <a:srgbClr val="C0504D"/>
              </a:buClr>
              <a:buFont typeface="Wingdings" pitchFamily="2" charset="2"/>
              <a:buChar char="Ø"/>
            </a:pP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Excellent teaching rewarded with higher priority for additional assignments</a:t>
            </a:r>
          </a:p>
          <a:p>
            <a:pPr marL="742950" lvl="1" indent="-285750">
              <a:spcBef>
                <a:spcPct val="20000"/>
              </a:spcBef>
              <a:buClr>
                <a:srgbClr val="C0504D"/>
              </a:buClr>
              <a:buFont typeface="Wingdings" pitchFamily="2" charset="2"/>
              <a:buChar char="Ø"/>
            </a:pP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Better pay</a:t>
            </a:r>
          </a:p>
          <a:p>
            <a:pPr marL="742950" lvl="1" indent="-285750">
              <a:spcBef>
                <a:spcPct val="20000"/>
              </a:spcBef>
              <a:buClr>
                <a:srgbClr val="C0504D"/>
              </a:buClr>
              <a:buFont typeface="Wingdings" pitchFamily="2" charset="2"/>
              <a:buChar char="Ø"/>
            </a:pP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Inclusive retirement system</a:t>
            </a:r>
          </a:p>
          <a:p>
            <a:pPr marL="742950" lvl="1" indent="-285750">
              <a:spcBef>
                <a:spcPct val="20000"/>
              </a:spcBef>
              <a:buClr>
                <a:srgbClr val="C0504D"/>
              </a:buClr>
              <a:buFont typeface="Wingdings" pitchFamily="2" charset="2"/>
              <a:buChar char="Ø"/>
            </a:pP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Preservation of sick leave</a:t>
            </a:r>
          </a:p>
          <a:p>
            <a:pPr marL="742950" lvl="1" indent="-285750">
              <a:spcBef>
                <a:spcPct val="20000"/>
              </a:spcBef>
              <a:buClr>
                <a:srgbClr val="C0504D"/>
              </a:buClr>
              <a:buFont typeface="Wingdings" pitchFamily="2" charset="2"/>
              <a:buChar char="Ø"/>
            </a:pP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Opportunity for organization to realistically explore benefits</a:t>
            </a:r>
          </a:p>
          <a:p>
            <a:pPr marL="742950" lvl="1" indent="-285750">
              <a:spcBef>
                <a:spcPct val="20000"/>
              </a:spcBef>
              <a:buClr>
                <a:srgbClr val="C0504D"/>
              </a:buClr>
              <a:buFont typeface="Wingdings" pitchFamily="2" charset="2"/>
              <a:buChar char="Ø"/>
            </a:pP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Member control of organizational decisions and democratically elected leadership</a:t>
            </a:r>
          </a:p>
          <a:p>
            <a:pPr marL="742950" lvl="1" indent="-285750">
              <a:spcBef>
                <a:spcPct val="20000"/>
              </a:spcBef>
              <a:buClr>
                <a:srgbClr val="C0504D"/>
              </a:buClr>
              <a:buFont typeface="Wingdings" pitchFamily="2" charset="2"/>
              <a:buChar char="Ø"/>
            </a:pP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Unprecedented level of organizational transparency and oversight</a:t>
            </a:r>
          </a:p>
          <a:p>
            <a:pPr marL="742950" lvl="1" indent="-285750">
              <a:spcBef>
                <a:spcPct val="20000"/>
              </a:spcBef>
              <a:buClr>
                <a:srgbClr val="C0504D"/>
              </a:buClr>
              <a:buFont typeface="Wingdings" pitchFamily="2" charset="2"/>
              <a:buChar char="Ø"/>
            </a:pP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Significantly higher quality course portfolios and much easier access to portfolios</a:t>
            </a:r>
          </a:p>
          <a:p>
            <a:pPr marL="742950" lvl="1" indent="-285750">
              <a:spcBef>
                <a:spcPct val="20000"/>
              </a:spcBef>
              <a:buClr>
                <a:srgbClr val="C0504D"/>
              </a:buClr>
              <a:buFont typeface="Wingdings" pitchFamily="2" charset="2"/>
              <a:buChar char="Ø"/>
            </a:pP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Incentives for 5-year certification, easy expansion of areas of certification and more flexible options for certification courses.</a:t>
            </a:r>
          </a:p>
          <a:p>
            <a:pPr marL="742950" lvl="1" indent="-285750">
              <a:spcBef>
                <a:spcPct val="20000"/>
              </a:spcBef>
              <a:buClr>
                <a:srgbClr val="C0504D"/>
              </a:buClr>
              <a:buFont typeface="Wingdings" pitchFamily="2" charset="2"/>
              <a:buChar char="Ø"/>
            </a:pP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 dues or other costs to faculty, all overhead expenses captured in bid. </a:t>
            </a:r>
            <a:endParaRPr lang="en-US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44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Major advantages for school</a:t>
            </a:r>
            <a:endParaRPr lang="en-US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0"/>
            <a:ext cx="3273889" cy="327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676400"/>
            <a:ext cx="4800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Cost savings of $3 million per year</a:t>
            </a: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Free up high value employees for other functions</a:t>
            </a: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Maximize flexibility for position redesign and/ or realignment</a:t>
            </a: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Maximize opportunities to take advantage of natural attrition and retirements</a:t>
            </a: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Ability to completely avoid any layoffs by front-end loading savings</a:t>
            </a: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Maximize flexibility in course offerings</a:t>
            </a: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Avoid concerns about overtime/ remove restrictions from PSRP teaching part-time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953000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Avoid exposure to fines for uncertified staff</a:t>
            </a: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Avoid exposure to liability for payroll errors and unemployment claims</a:t>
            </a: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Significantly improve ease of scheduling and reduce paperwork</a:t>
            </a: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Improve the quality of instruction</a:t>
            </a: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Avoid harsh cost-cutting measures while preserving ALL current course offerings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44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Major advantages for students</a:t>
            </a:r>
            <a:endParaRPr lang="en-US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76400"/>
            <a:ext cx="2962913" cy="388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676400"/>
            <a:ext cx="5029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No reduction of course offerings</a:t>
            </a: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No increase in class sizes</a:t>
            </a: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No reduction in operating hours</a:t>
            </a: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No closure of any sites</a:t>
            </a: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No reduction of off-campus offerings</a:t>
            </a: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No increase in tuition</a:t>
            </a: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No lay-offs of full-time instructors or support staff</a:t>
            </a: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Better quality instruction/ better supported part-time faculty</a:t>
            </a: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More experienced part-time instructors</a:t>
            </a: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Collaboration among instructors across schools and campuses, expansion of best practices</a:t>
            </a: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Quality improvement project #1- Learner Elective Format course offerings</a:t>
            </a: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Quality improvement project #2- Textbook free courses/ instructor generated materials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44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Cost savings</a:t>
            </a:r>
            <a:endParaRPr lang="en-US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5755667" cy="388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54102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business plan has been evaluated and endorsed by our outside consultants- The Ashford Group.  It is viable and sustainable in the long term.  Our cost and revenue projections are objectively reasonable, and present a major cost saving opportunity for the college.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44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Implementation status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1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Focus is no longer on MATC District Board</a:t>
            </a:r>
          </a:p>
          <a:p>
            <a:r>
              <a:rPr lang="en-US" dirty="0" smtClean="0"/>
              <a:t>High level of bipartisan interest in state legislature</a:t>
            </a:r>
          </a:p>
          <a:p>
            <a:pPr lvl="1"/>
            <a:r>
              <a:rPr lang="en-US" dirty="0" smtClean="0"/>
              <a:t>Several different potential implementation paths</a:t>
            </a:r>
          </a:p>
          <a:p>
            <a:pPr lvl="1"/>
            <a:r>
              <a:rPr lang="en-US" dirty="0" smtClean="0"/>
              <a:t>In the shadow of the recalls, we have the greatest amount of political leverage we’ve ever had as an organization</a:t>
            </a:r>
          </a:p>
          <a:p>
            <a:pPr lvl="2"/>
            <a:r>
              <a:rPr lang="en-US" dirty="0" smtClean="0"/>
              <a:t>Delicate balancing act for our proposal to be a political achievement without becoming a political football.</a:t>
            </a:r>
          </a:p>
          <a:p>
            <a:pPr lvl="1"/>
            <a:r>
              <a:rPr lang="en-US" dirty="0" smtClean="0"/>
              <a:t>Critical period is now January 1- June 1,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44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532</Words>
  <Application>Microsoft Office PowerPoint</Application>
  <PresentationFormat>On-screen Show (4:3)</PresentationFormat>
  <Paragraphs>73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1_Office Theme</vt:lpstr>
      <vt:lpstr>Office Theme</vt:lpstr>
      <vt:lpstr>A Whole New Idea  in higher education Staffing!</vt:lpstr>
      <vt:lpstr>The organizational model</vt:lpstr>
      <vt:lpstr>Organizational governance</vt:lpstr>
      <vt:lpstr>Organizational functions</vt:lpstr>
      <vt:lpstr>Major advantages for PT faculty</vt:lpstr>
      <vt:lpstr>Major advantages for school</vt:lpstr>
      <vt:lpstr>Major advantages for students</vt:lpstr>
      <vt:lpstr>Cost savings</vt:lpstr>
      <vt:lpstr>Implementation status</vt:lpstr>
      <vt:lpstr>Questions and answers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Whole New Idea  in higher education Staffing!</dc:title>
  <dc:creator>Main Account</dc:creator>
  <cp:lastModifiedBy>Main Account</cp:lastModifiedBy>
  <cp:revision>12</cp:revision>
  <dcterms:created xsi:type="dcterms:W3CDTF">2012-01-10T23:09:23Z</dcterms:created>
  <dcterms:modified xsi:type="dcterms:W3CDTF">2012-01-11T01:09:10Z</dcterms:modified>
</cp:coreProperties>
</file>