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1" r:id="rId16"/>
    <p:sldId id="270"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75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ADF30D9-FDA8-43E6-8603-E1C7DA06E7C8}" type="datetimeFigureOut">
              <a:rPr lang="en-US" smtClean="0"/>
              <a:t>1/9/2012</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12C19D5D-9BAA-4728-88E9-54B5163D2304}"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ADF30D9-FDA8-43E6-8603-E1C7DA06E7C8}" type="datetimeFigureOut">
              <a:rPr lang="en-US" smtClean="0"/>
              <a:t>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C19D5D-9BAA-4728-88E9-54B5163D230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ADF30D9-FDA8-43E6-8603-E1C7DA06E7C8}" type="datetimeFigureOut">
              <a:rPr lang="en-US" smtClean="0"/>
              <a:t>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C19D5D-9BAA-4728-88E9-54B5163D2304}"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ADF30D9-FDA8-43E6-8603-E1C7DA06E7C8}" type="datetimeFigureOut">
              <a:rPr lang="en-US" smtClean="0"/>
              <a:t>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C19D5D-9BAA-4728-88E9-54B5163D2304}"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ADF30D9-FDA8-43E6-8603-E1C7DA06E7C8}" type="datetimeFigureOut">
              <a:rPr lang="en-US" smtClean="0"/>
              <a:t>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C19D5D-9BAA-4728-88E9-54B5163D2304}"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ADF30D9-FDA8-43E6-8603-E1C7DA06E7C8}" type="datetimeFigureOut">
              <a:rPr lang="en-US" smtClean="0"/>
              <a:t>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C19D5D-9BAA-4728-88E9-54B5163D2304}"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ADF30D9-FDA8-43E6-8603-E1C7DA06E7C8}" type="datetimeFigureOut">
              <a:rPr lang="en-US" smtClean="0"/>
              <a:t>1/9/2012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2C19D5D-9BAA-4728-88E9-54B5163D2304}"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ADF30D9-FDA8-43E6-8603-E1C7DA06E7C8}" type="datetimeFigureOut">
              <a:rPr lang="en-US" smtClean="0"/>
              <a:t>1/9/2012</a:t>
            </a:fld>
            <a:endParaRPr lang="en-US" dirty="0"/>
          </a:p>
        </p:txBody>
      </p:sp>
      <p:sp>
        <p:nvSpPr>
          <p:cNvPr id="8" name="Slide Number Placeholder 7"/>
          <p:cNvSpPr>
            <a:spLocks noGrp="1"/>
          </p:cNvSpPr>
          <p:nvPr>
            <p:ph type="sldNum" sz="quarter" idx="11"/>
          </p:nvPr>
        </p:nvSpPr>
        <p:spPr/>
        <p:txBody>
          <a:bodyPr/>
          <a:lstStyle/>
          <a:p>
            <a:fld id="{12C19D5D-9BAA-4728-88E9-54B5163D2304}" type="slidenum">
              <a:rPr lang="en-US" smtClean="0"/>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DF30D9-FDA8-43E6-8603-E1C7DA06E7C8}" type="datetimeFigureOut">
              <a:rPr lang="en-US" smtClean="0"/>
              <a:t>1/9/2012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2C19D5D-9BAA-4728-88E9-54B5163D230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ADF30D9-FDA8-43E6-8603-E1C7DA06E7C8}" type="datetimeFigureOut">
              <a:rPr lang="en-US" smtClean="0"/>
              <a:t>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156448" y="6422064"/>
            <a:ext cx="762000" cy="365125"/>
          </a:xfrm>
        </p:spPr>
        <p:txBody>
          <a:bodyPr/>
          <a:lstStyle/>
          <a:p>
            <a:fld id="{12C19D5D-9BAA-4728-88E9-54B5163D2304}"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0ADF30D9-FDA8-43E6-8603-E1C7DA06E7C8}" type="datetimeFigureOut">
              <a:rPr lang="en-US" smtClean="0"/>
              <a:t>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C19D5D-9BAA-4728-88E9-54B5163D2304}"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0ADF30D9-FDA8-43E6-8603-E1C7DA06E7C8}" type="datetimeFigureOut">
              <a:rPr lang="en-US" smtClean="0"/>
              <a:t>1/9/2012</a:t>
            </a:fld>
            <a:endParaRPr lang="en-US" dirty="0"/>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dirty="0"/>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12C19D5D-9BAA-4728-88E9-54B5163D2304}"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January 2012</a:t>
            </a:r>
            <a:endParaRPr lang="en-US" dirty="0"/>
          </a:p>
        </p:txBody>
      </p:sp>
      <p:sp>
        <p:nvSpPr>
          <p:cNvPr id="3" name="Subtitle 2"/>
          <p:cNvSpPr>
            <a:spLocks noGrp="1"/>
          </p:cNvSpPr>
          <p:nvPr>
            <p:ph type="subTitle" idx="1"/>
          </p:nvPr>
        </p:nvSpPr>
        <p:spPr/>
        <p:txBody>
          <a:bodyPr/>
          <a:lstStyle/>
          <a:p>
            <a:r>
              <a:rPr lang="en-US" dirty="0" smtClean="0"/>
              <a:t>PT </a:t>
            </a:r>
            <a:r>
              <a:rPr lang="en-US" dirty="0"/>
              <a:t>F</a:t>
            </a:r>
            <a:r>
              <a:rPr lang="en-US" dirty="0" smtClean="0"/>
              <a:t>aculty Lunch and Learn</a:t>
            </a:r>
          </a:p>
          <a:p>
            <a:r>
              <a:rPr lang="en-US" dirty="0" smtClean="0"/>
              <a:t>Day One- Tuesday</a:t>
            </a:r>
            <a:endParaRPr lang="en-US" dirty="0"/>
          </a:p>
        </p:txBody>
      </p:sp>
    </p:spTree>
    <p:extLst>
      <p:ext uri="{BB962C8B-B14F-4D97-AF65-F5344CB8AC3E}">
        <p14:creationId xmlns:p14="http://schemas.microsoft.com/office/powerpoint/2010/main" val="34896132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Event 5- Second Gubernatorial Recall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If Walker resigns before the recall election and </a:t>
            </a:r>
            <a:r>
              <a:rPr lang="en-US" dirty="0" err="1" smtClean="0"/>
              <a:t>Kleefisch</a:t>
            </a:r>
            <a:r>
              <a:rPr lang="en-US" dirty="0" smtClean="0"/>
              <a:t> is not recalled in 2012, first opportunity to recall </a:t>
            </a:r>
            <a:r>
              <a:rPr lang="en-US" dirty="0" err="1" smtClean="0"/>
              <a:t>Kleefisch</a:t>
            </a:r>
            <a:r>
              <a:rPr lang="en-US" dirty="0" smtClean="0"/>
              <a:t> would be one year after the date of Walker’s resignation.  Likely on or about 6/1/2013.</a:t>
            </a:r>
          </a:p>
          <a:p>
            <a:r>
              <a:rPr lang="en-US" dirty="0" smtClean="0"/>
              <a:t>Possible Outcomes</a:t>
            </a:r>
          </a:p>
          <a:p>
            <a:pPr lvl="1"/>
            <a:r>
              <a:rPr lang="en-US" dirty="0" err="1" smtClean="0"/>
              <a:t>Kleefisch</a:t>
            </a:r>
            <a:r>
              <a:rPr lang="en-US" dirty="0" smtClean="0"/>
              <a:t> is recalled</a:t>
            </a:r>
          </a:p>
          <a:p>
            <a:pPr lvl="2"/>
            <a:r>
              <a:rPr lang="en-US" dirty="0" smtClean="0"/>
              <a:t>If Dems control Assembly and Senate- law changes</a:t>
            </a:r>
          </a:p>
          <a:p>
            <a:pPr lvl="2"/>
            <a:r>
              <a:rPr lang="en-US" dirty="0" smtClean="0"/>
              <a:t>If Republicans control either Assembly or Senate- </a:t>
            </a:r>
            <a:r>
              <a:rPr lang="en-US" b="1" dirty="0" smtClean="0">
                <a:solidFill>
                  <a:srgbClr val="FF0000"/>
                </a:solidFill>
              </a:rPr>
              <a:t>law does not change</a:t>
            </a:r>
          </a:p>
          <a:p>
            <a:pPr lvl="1"/>
            <a:r>
              <a:rPr lang="en-US" dirty="0" err="1" smtClean="0"/>
              <a:t>Kleefisch</a:t>
            </a:r>
            <a:r>
              <a:rPr lang="en-US" dirty="0" smtClean="0"/>
              <a:t> is not recalled</a:t>
            </a:r>
          </a:p>
          <a:p>
            <a:pPr lvl="2"/>
            <a:r>
              <a:rPr lang="en-US" b="1" dirty="0" smtClean="0">
                <a:solidFill>
                  <a:srgbClr val="FF0000"/>
                </a:solidFill>
              </a:rPr>
              <a:t>Law does not change</a:t>
            </a:r>
            <a:endParaRPr lang="en-US" b="1" dirty="0">
              <a:solidFill>
                <a:srgbClr val="FF0000"/>
              </a:solidFill>
            </a:endParaRPr>
          </a:p>
        </p:txBody>
      </p:sp>
    </p:spTree>
    <p:extLst>
      <p:ext uri="{BB962C8B-B14F-4D97-AF65-F5344CB8AC3E}">
        <p14:creationId xmlns:p14="http://schemas.microsoft.com/office/powerpoint/2010/main" val="14495811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Event 6- Expiration of the Full Time Contract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This will occur on 6/30/2014.  This is the earliest date the PT faculty could become part of the full time union, assuming that was desired.</a:t>
            </a:r>
          </a:p>
          <a:p>
            <a:r>
              <a:rPr lang="en-US" dirty="0" smtClean="0"/>
              <a:t>Possible Outcomes</a:t>
            </a:r>
          </a:p>
          <a:p>
            <a:pPr lvl="1"/>
            <a:r>
              <a:rPr lang="en-US" dirty="0" smtClean="0"/>
              <a:t>Law is still in effect</a:t>
            </a:r>
          </a:p>
          <a:p>
            <a:pPr lvl="2"/>
            <a:r>
              <a:rPr lang="en-US" dirty="0" smtClean="0"/>
              <a:t>Full time faculty are willing to take the PT faculty</a:t>
            </a:r>
          </a:p>
          <a:p>
            <a:pPr lvl="3"/>
            <a:r>
              <a:rPr lang="en-US" dirty="0" smtClean="0"/>
              <a:t>Vote is successful</a:t>
            </a:r>
          </a:p>
          <a:p>
            <a:pPr lvl="4"/>
            <a:r>
              <a:rPr lang="en-US" dirty="0" smtClean="0"/>
              <a:t>Combined union survives certification vote on 5/1/2015</a:t>
            </a:r>
          </a:p>
          <a:p>
            <a:pPr lvl="4"/>
            <a:r>
              <a:rPr lang="en-US" dirty="0" smtClean="0"/>
              <a:t>Combined union fails certification vote on 5/1/2015</a:t>
            </a:r>
          </a:p>
          <a:p>
            <a:pPr lvl="3"/>
            <a:r>
              <a:rPr lang="en-US" dirty="0" smtClean="0"/>
              <a:t>Vote is unsuccessful</a:t>
            </a:r>
          </a:p>
          <a:p>
            <a:pPr lvl="2"/>
            <a:r>
              <a:rPr lang="en-US" dirty="0" smtClean="0"/>
              <a:t>Full time faculty are unwilling to take the PT faculty</a:t>
            </a:r>
          </a:p>
          <a:p>
            <a:pPr lvl="1"/>
            <a:r>
              <a:rPr lang="en-US" dirty="0" smtClean="0"/>
              <a:t>Law has been changed</a:t>
            </a:r>
          </a:p>
          <a:p>
            <a:pPr lvl="2"/>
            <a:r>
              <a:rPr lang="en-US" dirty="0" smtClean="0"/>
              <a:t>Full time faculty are willing to take the PT faculty</a:t>
            </a:r>
          </a:p>
          <a:p>
            <a:pPr lvl="3"/>
            <a:r>
              <a:rPr lang="en-US" dirty="0" smtClean="0"/>
              <a:t>Vote is successful</a:t>
            </a:r>
          </a:p>
          <a:p>
            <a:pPr lvl="3"/>
            <a:r>
              <a:rPr lang="en-US" dirty="0" smtClean="0"/>
              <a:t>Vote is unsuccessful</a:t>
            </a:r>
          </a:p>
          <a:p>
            <a:pPr lvl="2"/>
            <a:r>
              <a:rPr lang="en-US" dirty="0" smtClean="0"/>
              <a:t>Full time faculty are unwilling to take the PT faculty</a:t>
            </a:r>
            <a:endParaRPr lang="en-US" dirty="0"/>
          </a:p>
        </p:txBody>
      </p:sp>
    </p:spTree>
    <p:extLst>
      <p:ext uri="{BB962C8B-B14F-4D97-AF65-F5344CB8AC3E}">
        <p14:creationId xmlns:p14="http://schemas.microsoft.com/office/powerpoint/2010/main" val="13663325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Event 7- Gubernatorial Election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next regular gubernatorial election will take place in November, 2014.  The winner will assume office in January of 2015.</a:t>
            </a:r>
          </a:p>
          <a:p>
            <a:r>
              <a:rPr lang="en-US" dirty="0" smtClean="0"/>
              <a:t>Possible outcomes</a:t>
            </a:r>
          </a:p>
          <a:p>
            <a:pPr lvl="1"/>
            <a:r>
              <a:rPr lang="en-US" dirty="0" smtClean="0"/>
              <a:t>Republican victory</a:t>
            </a:r>
          </a:p>
          <a:p>
            <a:pPr lvl="2"/>
            <a:r>
              <a:rPr lang="en-US" dirty="0" smtClean="0"/>
              <a:t>If law has not yet changed, </a:t>
            </a:r>
            <a:r>
              <a:rPr lang="en-US" b="1" dirty="0" smtClean="0">
                <a:solidFill>
                  <a:srgbClr val="FF0000"/>
                </a:solidFill>
              </a:rPr>
              <a:t>law will not change</a:t>
            </a:r>
            <a:r>
              <a:rPr lang="en-US" dirty="0" smtClean="0"/>
              <a:t>.</a:t>
            </a:r>
          </a:p>
          <a:p>
            <a:pPr lvl="1"/>
            <a:r>
              <a:rPr lang="en-US" dirty="0" smtClean="0"/>
              <a:t>Democrat victory</a:t>
            </a:r>
          </a:p>
          <a:p>
            <a:pPr lvl="2"/>
            <a:r>
              <a:rPr lang="en-US" dirty="0" smtClean="0"/>
              <a:t>If law has not yet changed and Democrats also control Assembly and Senate, law will change.</a:t>
            </a:r>
          </a:p>
          <a:p>
            <a:pPr lvl="2"/>
            <a:r>
              <a:rPr lang="en-US" dirty="0" smtClean="0"/>
              <a:t>If law has not yet changed, and Republicans control Assembly or Senate, </a:t>
            </a:r>
            <a:r>
              <a:rPr lang="en-US" b="1" dirty="0" smtClean="0">
                <a:solidFill>
                  <a:srgbClr val="FF0000"/>
                </a:solidFill>
              </a:rPr>
              <a:t>law will not change</a:t>
            </a:r>
            <a:r>
              <a:rPr lang="en-US" dirty="0" smtClean="0"/>
              <a:t>.</a:t>
            </a:r>
            <a:endParaRPr lang="en-US" dirty="0"/>
          </a:p>
        </p:txBody>
      </p:sp>
    </p:spTree>
    <p:extLst>
      <p:ext uri="{BB962C8B-B14F-4D97-AF65-F5344CB8AC3E}">
        <p14:creationId xmlns:p14="http://schemas.microsoft.com/office/powerpoint/2010/main" val="1872033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summary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Under most likely scenarios, our contract expires in 2012, while the law is still in effect.  Upon contract expiration we lose almost all contractual rights and our union loses its revenue stream. </a:t>
            </a:r>
          </a:p>
          <a:p>
            <a:r>
              <a:rPr lang="en-US" dirty="0" smtClean="0"/>
              <a:t>Under many scenarios, our union faces a certification vote while the law is still in effect.</a:t>
            </a:r>
          </a:p>
          <a:p>
            <a:r>
              <a:rPr lang="en-US" dirty="0" smtClean="0"/>
              <a:t>Under most likely scenarios, our union ceases to exist altogether 5/1/2013.</a:t>
            </a:r>
          </a:p>
          <a:p>
            <a:r>
              <a:rPr lang="en-US" dirty="0" smtClean="0"/>
              <a:t>Under most likely scenarios, even if the law is overturned, we will have been set back to nothing with respect to contractual rights.</a:t>
            </a:r>
            <a:endParaRPr lang="en-US" dirty="0"/>
          </a:p>
        </p:txBody>
      </p:sp>
    </p:spTree>
    <p:extLst>
      <p:ext uri="{BB962C8B-B14F-4D97-AF65-F5344CB8AC3E}">
        <p14:creationId xmlns:p14="http://schemas.microsoft.com/office/powerpoint/2010/main" val="31883193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Options</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dirty="0" smtClean="0"/>
              <a:t>Give up, disperse funds, accept at-will employment</a:t>
            </a:r>
          </a:p>
          <a:p>
            <a:pPr marL="514350" indent="-514350">
              <a:buFont typeface="+mj-lt"/>
              <a:buAutoNum type="arabicPeriod"/>
            </a:pPr>
            <a:r>
              <a:rPr lang="en-US" dirty="0" smtClean="0"/>
              <a:t>Preserve union for as long as possible, until dissolution</a:t>
            </a:r>
          </a:p>
          <a:p>
            <a:pPr marL="514350" indent="-514350">
              <a:buFont typeface="+mj-lt"/>
              <a:buAutoNum type="arabicPeriod"/>
            </a:pPr>
            <a:r>
              <a:rPr lang="en-US" dirty="0" smtClean="0"/>
              <a:t>Preserve union until dissolution, revert to at-will, attempt to re-organize in 2014 as part of the FT union</a:t>
            </a:r>
            <a:endParaRPr lang="en-US" dirty="0" smtClean="0"/>
          </a:p>
          <a:p>
            <a:pPr marL="514350" indent="-514350">
              <a:buFont typeface="+mj-lt"/>
              <a:buAutoNum type="arabicPeriod"/>
            </a:pPr>
            <a:r>
              <a:rPr lang="en-US" dirty="0" smtClean="0"/>
              <a:t>Preserve union + create non-profit professional association to compliment/ succeed the union</a:t>
            </a:r>
          </a:p>
          <a:p>
            <a:pPr marL="514350" indent="-514350">
              <a:buFont typeface="+mj-lt"/>
              <a:buAutoNum type="arabicPeriod"/>
            </a:pPr>
            <a:r>
              <a:rPr lang="en-US" dirty="0" smtClean="0"/>
              <a:t>Preserve union + create non-profit w/ </a:t>
            </a:r>
            <a:r>
              <a:rPr lang="en-US" dirty="0" err="1" smtClean="0"/>
              <a:t>InChorus</a:t>
            </a:r>
            <a:r>
              <a:rPr lang="en-US" dirty="0" smtClean="0"/>
              <a:t> agency </a:t>
            </a:r>
          </a:p>
        </p:txBody>
      </p:sp>
    </p:spTree>
    <p:extLst>
      <p:ext uri="{BB962C8B-B14F-4D97-AF65-F5344CB8AC3E}">
        <p14:creationId xmlns:p14="http://schemas.microsoft.com/office/powerpoint/2010/main" val="28168573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Member Representation</a:t>
            </a:r>
            <a:endParaRPr lang="en-US" dirty="0"/>
          </a:p>
        </p:txBody>
      </p:sp>
      <p:sp>
        <p:nvSpPr>
          <p:cNvPr id="5" name="Text Placeholder 4"/>
          <p:cNvSpPr>
            <a:spLocks noGrp="1"/>
          </p:cNvSpPr>
          <p:nvPr>
            <p:ph type="body" idx="1"/>
          </p:nvPr>
        </p:nvSpPr>
        <p:spPr>
          <a:xfrm>
            <a:off x="381000" y="1371600"/>
            <a:ext cx="4040188" cy="838200"/>
          </a:xfrm>
        </p:spPr>
        <p:txBody>
          <a:bodyPr/>
          <a:lstStyle/>
          <a:p>
            <a:r>
              <a:rPr lang="en-US" dirty="0" smtClean="0">
                <a:solidFill>
                  <a:schemeClr val="tx1"/>
                </a:solidFill>
              </a:rPr>
              <a:t>Local Union</a:t>
            </a:r>
            <a:endParaRPr lang="en-US" dirty="0">
              <a:solidFill>
                <a:schemeClr val="tx1"/>
              </a:solidFill>
            </a:endParaRPr>
          </a:p>
        </p:txBody>
      </p:sp>
      <p:sp>
        <p:nvSpPr>
          <p:cNvPr id="7" name="Text Placeholder 6"/>
          <p:cNvSpPr>
            <a:spLocks noGrp="1"/>
          </p:cNvSpPr>
          <p:nvPr>
            <p:ph type="body" sz="half" idx="3"/>
          </p:nvPr>
        </p:nvSpPr>
        <p:spPr>
          <a:xfrm>
            <a:off x="4572000" y="1371600"/>
            <a:ext cx="4041775" cy="838200"/>
          </a:xfrm>
        </p:spPr>
        <p:txBody>
          <a:bodyPr/>
          <a:lstStyle/>
          <a:p>
            <a:r>
              <a:rPr lang="en-US" dirty="0" smtClean="0">
                <a:solidFill>
                  <a:schemeClr val="tx1"/>
                </a:solidFill>
              </a:rPr>
              <a:t>Non-Profit Professional Org</a:t>
            </a:r>
            <a:endParaRPr lang="en-US" dirty="0">
              <a:solidFill>
                <a:schemeClr val="tx1"/>
              </a:solidFill>
            </a:endParaRPr>
          </a:p>
        </p:txBody>
      </p:sp>
      <p:sp>
        <p:nvSpPr>
          <p:cNvPr id="6" name="Content Placeholder 5"/>
          <p:cNvSpPr>
            <a:spLocks noGrp="1"/>
          </p:cNvSpPr>
          <p:nvPr>
            <p:ph sz="quarter" idx="2"/>
          </p:nvPr>
        </p:nvSpPr>
        <p:spPr>
          <a:xfrm>
            <a:off x="457200" y="2057400"/>
            <a:ext cx="4040188" cy="3941763"/>
          </a:xfrm>
        </p:spPr>
        <p:txBody>
          <a:bodyPr>
            <a:normAutofit/>
          </a:bodyPr>
          <a:lstStyle/>
          <a:p>
            <a:r>
              <a:rPr lang="en-US" dirty="0" smtClean="0"/>
              <a:t>Contract bargaining and enforcement</a:t>
            </a:r>
          </a:p>
          <a:p>
            <a:r>
              <a:rPr lang="en-US" dirty="0" smtClean="0"/>
              <a:t>Grievance prosecution</a:t>
            </a:r>
          </a:p>
          <a:p>
            <a:r>
              <a:rPr lang="en-US" dirty="0" smtClean="0"/>
              <a:t>Other legal advocacy</a:t>
            </a:r>
          </a:p>
          <a:p>
            <a:pPr marL="0" indent="0">
              <a:buNone/>
            </a:pPr>
            <a:endParaRPr lang="en-US" dirty="0"/>
          </a:p>
          <a:p>
            <a:pPr marL="0" indent="0">
              <a:buNone/>
            </a:pPr>
            <a:r>
              <a:rPr lang="en-US" b="1" dirty="0" err="1" smtClean="0"/>
              <a:t>InChorus</a:t>
            </a:r>
            <a:endParaRPr lang="en-US" b="1" dirty="0" smtClean="0"/>
          </a:p>
          <a:p>
            <a:r>
              <a:rPr lang="en-US" dirty="0" smtClean="0"/>
              <a:t>Member control over all terms/conditions of employment</a:t>
            </a:r>
            <a:endParaRPr lang="en-US" dirty="0"/>
          </a:p>
        </p:txBody>
      </p:sp>
      <p:sp>
        <p:nvSpPr>
          <p:cNvPr id="8" name="Content Placeholder 7"/>
          <p:cNvSpPr>
            <a:spLocks noGrp="1"/>
          </p:cNvSpPr>
          <p:nvPr>
            <p:ph sz="quarter" idx="4"/>
          </p:nvPr>
        </p:nvSpPr>
        <p:spPr>
          <a:xfrm>
            <a:off x="4648200" y="2286000"/>
            <a:ext cx="4041775" cy="3941763"/>
          </a:xfrm>
        </p:spPr>
        <p:txBody>
          <a:bodyPr>
            <a:normAutofit fontScale="92500" lnSpcReduction="20000"/>
          </a:bodyPr>
          <a:lstStyle/>
          <a:p>
            <a:r>
              <a:rPr lang="en-US" dirty="0" smtClean="0"/>
              <a:t>Advancement of the Profession</a:t>
            </a:r>
          </a:p>
          <a:p>
            <a:r>
              <a:rPr lang="en-US" dirty="0" smtClean="0"/>
              <a:t>Public Relations</a:t>
            </a:r>
          </a:p>
          <a:p>
            <a:r>
              <a:rPr lang="en-US" dirty="0" smtClean="0"/>
              <a:t>Legislative Advocacy</a:t>
            </a:r>
          </a:p>
          <a:p>
            <a:r>
              <a:rPr lang="en-US" dirty="0" smtClean="0"/>
              <a:t>Legal Advocacy</a:t>
            </a:r>
          </a:p>
          <a:p>
            <a:pPr lvl="1"/>
            <a:r>
              <a:rPr lang="en-US" dirty="0" smtClean="0"/>
              <a:t>Unemployment claims</a:t>
            </a:r>
          </a:p>
          <a:p>
            <a:pPr lvl="1"/>
            <a:r>
              <a:rPr lang="en-US" dirty="0" smtClean="0"/>
              <a:t>Discrimination claims</a:t>
            </a:r>
          </a:p>
          <a:p>
            <a:pPr lvl="1"/>
            <a:r>
              <a:rPr lang="en-US" dirty="0" smtClean="0"/>
              <a:t>Retaliation claims</a:t>
            </a:r>
          </a:p>
          <a:p>
            <a:pPr lvl="1"/>
            <a:r>
              <a:rPr lang="en-US" dirty="0" smtClean="0"/>
              <a:t>Mandamus actions</a:t>
            </a:r>
          </a:p>
          <a:p>
            <a:pPr lvl="1"/>
            <a:r>
              <a:rPr lang="en-US" dirty="0" smtClean="0"/>
              <a:t>Sunshine law claims</a:t>
            </a:r>
          </a:p>
          <a:p>
            <a:pPr lvl="1"/>
            <a:r>
              <a:rPr lang="en-US" dirty="0" smtClean="0"/>
              <a:t>Wage/hour claims</a:t>
            </a:r>
          </a:p>
          <a:p>
            <a:pPr lvl="1"/>
            <a:r>
              <a:rPr lang="en-US" dirty="0" smtClean="0"/>
              <a:t>other</a:t>
            </a:r>
            <a:endParaRPr lang="en-US" dirty="0"/>
          </a:p>
        </p:txBody>
      </p:sp>
    </p:spTree>
    <p:extLst>
      <p:ext uri="{BB962C8B-B14F-4D97-AF65-F5344CB8AC3E}">
        <p14:creationId xmlns:p14="http://schemas.microsoft.com/office/powerpoint/2010/main" val="7668938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AFT-National and AFT-WI status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AFT-WI</a:t>
            </a:r>
          </a:p>
          <a:p>
            <a:pPr lvl="1"/>
            <a:r>
              <a:rPr lang="en-US" dirty="0" smtClean="0"/>
              <a:t>Winding down operations</a:t>
            </a:r>
          </a:p>
          <a:p>
            <a:pPr lvl="2"/>
            <a:r>
              <a:rPr lang="en-US" dirty="0" smtClean="0"/>
              <a:t>National staff performing many functions</a:t>
            </a:r>
          </a:p>
          <a:p>
            <a:pPr lvl="2"/>
            <a:r>
              <a:rPr lang="en-US" dirty="0" smtClean="0"/>
              <a:t>President no longer paid</a:t>
            </a:r>
          </a:p>
          <a:p>
            <a:pPr lvl="2"/>
            <a:r>
              <a:rPr lang="en-US" dirty="0" smtClean="0"/>
              <a:t>Heavy lay-offs</a:t>
            </a:r>
          </a:p>
          <a:p>
            <a:pPr lvl="2"/>
            <a:r>
              <a:rPr lang="en-US" dirty="0" smtClean="0"/>
              <a:t>Kowalski retirement</a:t>
            </a:r>
          </a:p>
          <a:p>
            <a:pPr lvl="1"/>
            <a:r>
              <a:rPr lang="en-US" dirty="0" smtClean="0"/>
              <a:t>Bryan Kennedy is our Field Rep now</a:t>
            </a:r>
          </a:p>
          <a:p>
            <a:pPr lvl="1"/>
            <a:r>
              <a:rPr lang="en-US" dirty="0" smtClean="0"/>
              <a:t>AFT-WI has agreed not to oppose the </a:t>
            </a:r>
            <a:r>
              <a:rPr lang="en-US" dirty="0" err="1" smtClean="0"/>
              <a:t>InChorus</a:t>
            </a:r>
            <a:r>
              <a:rPr lang="en-US" dirty="0" smtClean="0"/>
              <a:t> model, participated in joint meeting with Democratic legislators to reassure them that this isn’t an intra-union conflict.   Official position is neutrality.</a:t>
            </a:r>
          </a:p>
          <a:p>
            <a:pPr lvl="1"/>
            <a:r>
              <a:rPr lang="en-US" dirty="0" smtClean="0"/>
              <a:t>Bryan Kennedy offered to write letter of support to MATC Board of Trustees</a:t>
            </a:r>
          </a:p>
          <a:p>
            <a:r>
              <a:rPr lang="en-US" dirty="0" smtClean="0"/>
              <a:t>AFT-National</a:t>
            </a:r>
          </a:p>
          <a:p>
            <a:pPr lvl="1"/>
            <a:r>
              <a:rPr lang="en-US" dirty="0" smtClean="0"/>
              <a:t>Taking over dues collection for AFT-WI</a:t>
            </a:r>
          </a:p>
          <a:p>
            <a:pPr lvl="1"/>
            <a:r>
              <a:rPr lang="en-US" dirty="0" smtClean="0"/>
              <a:t>Declined to act on complaints from Joe Lowndes and Jim Lane regarding </a:t>
            </a:r>
            <a:r>
              <a:rPr lang="en-US" dirty="0" err="1"/>
              <a:t>I</a:t>
            </a:r>
            <a:r>
              <a:rPr lang="en-US" dirty="0" err="1" smtClean="0"/>
              <a:t>nChorus</a:t>
            </a:r>
            <a:r>
              <a:rPr lang="en-US" dirty="0" smtClean="0"/>
              <a:t> development activities</a:t>
            </a:r>
          </a:p>
          <a:p>
            <a:pPr lvl="1"/>
            <a:r>
              <a:rPr lang="en-US" dirty="0" smtClean="0"/>
              <a:t>AFT-National will not oppose </a:t>
            </a:r>
            <a:r>
              <a:rPr lang="en-US" dirty="0" err="1" smtClean="0"/>
              <a:t>InChorus</a:t>
            </a:r>
            <a:r>
              <a:rPr lang="en-US" dirty="0" smtClean="0"/>
              <a:t> model and is monitoring our progress</a:t>
            </a:r>
          </a:p>
          <a:p>
            <a:pPr lvl="1"/>
            <a:r>
              <a:rPr lang="en-US" dirty="0" smtClean="0"/>
              <a:t>Interest in </a:t>
            </a:r>
            <a:r>
              <a:rPr lang="en-US" dirty="0" err="1" smtClean="0"/>
              <a:t>InChorus</a:t>
            </a:r>
            <a:r>
              <a:rPr lang="en-US" dirty="0" smtClean="0"/>
              <a:t> model for right-to-work states</a:t>
            </a:r>
            <a:endParaRPr lang="en-US" dirty="0"/>
          </a:p>
        </p:txBody>
      </p:sp>
    </p:spTree>
    <p:extLst>
      <p:ext uri="{BB962C8B-B14F-4D97-AF65-F5344CB8AC3E}">
        <p14:creationId xmlns:p14="http://schemas.microsoft.com/office/powerpoint/2010/main" val="4005906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Union Elections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As long as we continue to exist, we still have elections.</a:t>
            </a:r>
          </a:p>
          <a:p>
            <a:r>
              <a:rPr lang="en-US" dirty="0" smtClean="0"/>
              <a:t>Offices will probably be unpaid once dues end.</a:t>
            </a:r>
          </a:p>
          <a:p>
            <a:r>
              <a:rPr lang="en-US" dirty="0" smtClean="0"/>
              <a:t>Offices up for election:</a:t>
            </a:r>
          </a:p>
          <a:p>
            <a:pPr lvl="1"/>
            <a:r>
              <a:rPr lang="en-US" dirty="0" smtClean="0"/>
              <a:t>President, Vice-President, Secretary, Treasurer</a:t>
            </a:r>
          </a:p>
          <a:p>
            <a:pPr lvl="1"/>
            <a:r>
              <a:rPr lang="en-US" dirty="0" smtClean="0"/>
              <a:t>Stewards- </a:t>
            </a:r>
            <a:r>
              <a:rPr lang="en-US" dirty="0" err="1" smtClean="0"/>
              <a:t>Truax</a:t>
            </a:r>
            <a:r>
              <a:rPr lang="en-US" dirty="0" smtClean="0"/>
              <a:t> C, Downtown, Watertown, Portage, Off-campus</a:t>
            </a:r>
          </a:p>
          <a:p>
            <a:r>
              <a:rPr lang="en-US" dirty="0" smtClean="0"/>
              <a:t>Nominations open March 1</a:t>
            </a:r>
          </a:p>
          <a:p>
            <a:r>
              <a:rPr lang="en-US" dirty="0" smtClean="0"/>
              <a:t>Nominating Petitions due April 1</a:t>
            </a:r>
          </a:p>
          <a:p>
            <a:r>
              <a:rPr lang="en-US" dirty="0" smtClean="0"/>
              <a:t>Ballots distributed April 15th</a:t>
            </a:r>
          </a:p>
          <a:p>
            <a:r>
              <a:rPr lang="en-US" dirty="0" smtClean="0"/>
              <a:t>Ballots returned by first Tuesday in May</a:t>
            </a:r>
            <a:endParaRPr lang="en-US" dirty="0"/>
          </a:p>
        </p:txBody>
      </p:sp>
    </p:spTree>
    <p:extLst>
      <p:ext uri="{BB962C8B-B14F-4D97-AF65-F5344CB8AC3E}">
        <p14:creationId xmlns:p14="http://schemas.microsoft.com/office/powerpoint/2010/main" val="36492786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subjects</a:t>
            </a:r>
            <a:endParaRPr lang="en-US" dirty="0"/>
          </a:p>
        </p:txBody>
      </p:sp>
      <p:sp>
        <p:nvSpPr>
          <p:cNvPr id="3" name="Content Placeholder 2"/>
          <p:cNvSpPr>
            <a:spLocks noGrp="1"/>
          </p:cNvSpPr>
          <p:nvPr>
            <p:ph idx="1"/>
          </p:nvPr>
        </p:nvSpPr>
        <p:spPr/>
        <p:txBody>
          <a:bodyPr/>
          <a:lstStyle/>
          <a:p>
            <a:r>
              <a:rPr lang="en-US" dirty="0" smtClean="0"/>
              <a:t>Wage Claim Class Action Lawsuit Status</a:t>
            </a:r>
          </a:p>
          <a:p>
            <a:r>
              <a:rPr lang="en-US" dirty="0" smtClean="0"/>
              <a:t>“Timelines” presentation</a:t>
            </a:r>
          </a:p>
          <a:p>
            <a:r>
              <a:rPr lang="en-US" dirty="0" smtClean="0"/>
              <a:t>AFT-WI and AFT-National status</a:t>
            </a:r>
          </a:p>
          <a:p>
            <a:r>
              <a:rPr lang="en-US" dirty="0" smtClean="0"/>
              <a:t>Union Elections</a:t>
            </a:r>
            <a:endParaRPr lang="en-US" dirty="0"/>
          </a:p>
        </p:txBody>
      </p:sp>
    </p:spTree>
    <p:extLst>
      <p:ext uri="{BB962C8B-B14F-4D97-AF65-F5344CB8AC3E}">
        <p14:creationId xmlns:p14="http://schemas.microsoft.com/office/powerpoint/2010/main" val="12692982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Wage Claim Class Action Lawsuit Status</a:t>
            </a:r>
            <a:endParaRPr lang="en-US" dirty="0" smtClean="0"/>
          </a:p>
        </p:txBody>
      </p:sp>
      <p:sp>
        <p:nvSpPr>
          <p:cNvPr id="3" name="Content Placeholder 2"/>
          <p:cNvSpPr>
            <a:spLocks noGrp="1"/>
          </p:cNvSpPr>
          <p:nvPr>
            <p:ph idx="1"/>
          </p:nvPr>
        </p:nvSpPr>
        <p:spPr/>
        <p:txBody>
          <a:bodyPr>
            <a:normAutofit fontScale="70000" lnSpcReduction="20000"/>
          </a:bodyPr>
          <a:lstStyle/>
          <a:p>
            <a:r>
              <a:rPr lang="en-US" dirty="0" smtClean="0"/>
              <a:t>Hearing occurred on 1/9/12</a:t>
            </a:r>
          </a:p>
          <a:p>
            <a:pPr lvl="1"/>
            <a:r>
              <a:rPr lang="en-US" dirty="0" smtClean="0"/>
              <a:t>Settlement granted preliminary approval</a:t>
            </a:r>
          </a:p>
          <a:p>
            <a:r>
              <a:rPr lang="en-US" dirty="0" smtClean="0"/>
              <a:t>Notice mailings- coming from MATC, to be completed within 3 weeks</a:t>
            </a:r>
          </a:p>
          <a:p>
            <a:r>
              <a:rPr lang="en-US" dirty="0" smtClean="0"/>
              <a:t>1436 claimants</a:t>
            </a:r>
          </a:p>
          <a:p>
            <a:pPr lvl="1"/>
            <a:r>
              <a:rPr lang="en-US" dirty="0" smtClean="0"/>
              <a:t>Most claims for less than $5</a:t>
            </a:r>
          </a:p>
          <a:p>
            <a:pPr lvl="1"/>
            <a:r>
              <a:rPr lang="en-US" dirty="0" smtClean="0"/>
              <a:t>Range from $.01 to $1600.00+</a:t>
            </a:r>
          </a:p>
          <a:p>
            <a:pPr lvl="1"/>
            <a:r>
              <a:rPr lang="en-US" dirty="0"/>
              <a:t>There are 1436 people who were shorted. Of those, roughly 170 had claims that were $50+, and of those 100 had claims greater than $100. 25 had claims between $200-$300. 12 had claims between $300-$400. 21 had claims between $400-$900. 1 had a </a:t>
            </a:r>
            <a:r>
              <a:rPr lang="en-US" dirty="0" smtClean="0"/>
              <a:t>claim </a:t>
            </a:r>
            <a:r>
              <a:rPr lang="en-US" dirty="0"/>
              <a:t>over $1600</a:t>
            </a:r>
            <a:r>
              <a:rPr lang="en-US" dirty="0" smtClean="0"/>
              <a:t>.</a:t>
            </a:r>
          </a:p>
          <a:p>
            <a:r>
              <a:rPr lang="en-US" dirty="0" smtClean="0"/>
              <a:t>Notice mailings will tell you how much you were shorted, and give you the option to opt out of the settlement.</a:t>
            </a:r>
          </a:p>
          <a:p>
            <a:r>
              <a:rPr lang="en-US" dirty="0" smtClean="0"/>
              <a:t>Outstanding issue- what becomes of unclaimed money?</a:t>
            </a:r>
          </a:p>
          <a:p>
            <a:pPr lvl="1"/>
            <a:endParaRPr lang="en-US" dirty="0" smtClean="0"/>
          </a:p>
          <a:p>
            <a:pPr marL="0" indent="0">
              <a:buNone/>
            </a:pPr>
            <a:endParaRPr lang="en-US" dirty="0"/>
          </a:p>
        </p:txBody>
      </p:sp>
    </p:spTree>
    <p:extLst>
      <p:ext uri="{BB962C8B-B14F-4D97-AF65-F5344CB8AC3E}">
        <p14:creationId xmlns:p14="http://schemas.microsoft.com/office/powerpoint/2010/main" val="26741457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Unclaimed money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Total amount of settlement exceeds $34,000.</a:t>
            </a:r>
          </a:p>
          <a:p>
            <a:r>
              <a:rPr lang="en-US" dirty="0" smtClean="0"/>
              <a:t>Several things could happen to unclaimed funds:</a:t>
            </a:r>
          </a:p>
          <a:p>
            <a:pPr lvl="1"/>
            <a:r>
              <a:rPr lang="en-US" dirty="0" smtClean="0"/>
              <a:t>MATC keeps them (this is what MATC has been arguing)</a:t>
            </a:r>
          </a:p>
          <a:p>
            <a:pPr lvl="1"/>
            <a:r>
              <a:rPr lang="en-US" dirty="0" smtClean="0"/>
              <a:t>Go to a charitable cause consistent with the interests of the plaintiff class (AAUP is what we proposed)</a:t>
            </a:r>
          </a:p>
          <a:p>
            <a:pPr lvl="1"/>
            <a:r>
              <a:rPr lang="en-US" dirty="0" smtClean="0"/>
              <a:t>Go to the union (we didn’t propose that, judge suggested it)</a:t>
            </a:r>
          </a:p>
          <a:p>
            <a:pPr lvl="1"/>
            <a:r>
              <a:rPr lang="en-US" dirty="0" smtClean="0"/>
              <a:t>Distributed pro-rata to class members who did file claims (another option the judge suggested)</a:t>
            </a:r>
          </a:p>
          <a:p>
            <a:r>
              <a:rPr lang="en-US" dirty="0" smtClean="0"/>
              <a:t>Judge is going to wait and see how much is left unclaimed before deciding.  Amount will certainly be in the hundreds, probably thousands, given large number of small claims</a:t>
            </a:r>
          </a:p>
          <a:p>
            <a:r>
              <a:rPr lang="en-US" dirty="0" smtClean="0"/>
              <a:t>MATC has to pay all legal expenses.  Ultimate cost of lawsuit for union?  $0.00</a:t>
            </a:r>
            <a:endParaRPr lang="en-US" dirty="0"/>
          </a:p>
        </p:txBody>
      </p:sp>
    </p:spTree>
    <p:extLst>
      <p:ext uri="{BB962C8B-B14F-4D97-AF65-F5344CB8AC3E}">
        <p14:creationId xmlns:p14="http://schemas.microsoft.com/office/powerpoint/2010/main" val="40851049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pendency of the recall elections has many people asking what the future holds for our organization.</a:t>
            </a:r>
          </a:p>
          <a:p>
            <a:pPr lvl="1"/>
            <a:r>
              <a:rPr lang="en-US" dirty="0" smtClean="0"/>
              <a:t>What happens if Gov. Walker is recalled?</a:t>
            </a:r>
          </a:p>
          <a:p>
            <a:pPr lvl="1"/>
            <a:r>
              <a:rPr lang="en-US" dirty="0" smtClean="0"/>
              <a:t>When do we have to vote on certification?</a:t>
            </a:r>
          </a:p>
          <a:p>
            <a:pPr lvl="1"/>
            <a:r>
              <a:rPr lang="en-US" dirty="0" smtClean="0"/>
              <a:t>When could the law be overturned?</a:t>
            </a:r>
          </a:p>
          <a:p>
            <a:pPr lvl="1"/>
            <a:r>
              <a:rPr lang="en-US" dirty="0" smtClean="0"/>
              <a:t>What if the law isn’t overturned or not completely overturned?</a:t>
            </a:r>
          </a:p>
          <a:p>
            <a:pPr lvl="1"/>
            <a:r>
              <a:rPr lang="en-US" dirty="0" smtClean="0"/>
              <a:t>Is combining with the FT union an option?</a:t>
            </a:r>
          </a:p>
          <a:p>
            <a:r>
              <a:rPr lang="en-US" dirty="0" smtClean="0"/>
              <a:t>There are a lot of variables, a lot of decision points and a lot of key dates</a:t>
            </a:r>
          </a:p>
          <a:p>
            <a:r>
              <a:rPr lang="en-US" dirty="0" smtClean="0"/>
              <a:t>This portion of the presentation will try to outline key points on a very complicated decision tree </a:t>
            </a:r>
            <a:endParaRPr lang="en-US" dirty="0"/>
          </a:p>
        </p:txBody>
      </p:sp>
    </p:spTree>
    <p:extLst>
      <p:ext uri="{BB962C8B-B14F-4D97-AF65-F5344CB8AC3E}">
        <p14:creationId xmlns:p14="http://schemas.microsoft.com/office/powerpoint/2010/main" val="24879704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 1- The Recall Election</a:t>
            </a:r>
            <a:endParaRPr lang="en-US" dirty="0"/>
          </a:p>
        </p:txBody>
      </p:sp>
      <p:sp>
        <p:nvSpPr>
          <p:cNvPr id="3" name="Content Placeholder 2"/>
          <p:cNvSpPr>
            <a:spLocks noGrp="1"/>
          </p:cNvSpPr>
          <p:nvPr>
            <p:ph idx="1"/>
          </p:nvPr>
        </p:nvSpPr>
        <p:spPr>
          <a:xfrm>
            <a:off x="457200" y="1600200"/>
            <a:ext cx="8229600" cy="5029200"/>
          </a:xfrm>
        </p:spPr>
        <p:txBody>
          <a:bodyPr>
            <a:normAutofit fontScale="55000" lnSpcReduction="20000"/>
          </a:bodyPr>
          <a:lstStyle/>
          <a:p>
            <a:r>
              <a:rPr lang="en-US" dirty="0" smtClean="0"/>
              <a:t>Earliest probable date- June 2012</a:t>
            </a:r>
          </a:p>
          <a:p>
            <a:r>
              <a:rPr lang="en-US" dirty="0" smtClean="0"/>
              <a:t>Possible outcomes:</a:t>
            </a:r>
          </a:p>
          <a:p>
            <a:pPr lvl="1"/>
            <a:r>
              <a:rPr lang="en-US" dirty="0" smtClean="0"/>
              <a:t>Governor’s Race</a:t>
            </a:r>
          </a:p>
          <a:p>
            <a:pPr lvl="2"/>
            <a:r>
              <a:rPr lang="en-US" dirty="0" smtClean="0"/>
              <a:t>Walker and </a:t>
            </a:r>
            <a:r>
              <a:rPr lang="en-US" dirty="0" err="1" smtClean="0"/>
              <a:t>Kleefisch</a:t>
            </a:r>
            <a:r>
              <a:rPr lang="en-US" dirty="0" smtClean="0"/>
              <a:t> are recalled from office</a:t>
            </a:r>
          </a:p>
          <a:p>
            <a:pPr lvl="3"/>
            <a:r>
              <a:rPr lang="en-US" dirty="0" smtClean="0"/>
              <a:t>Law may or may not change, based on legislature</a:t>
            </a:r>
          </a:p>
          <a:p>
            <a:pPr lvl="2"/>
            <a:r>
              <a:rPr lang="en-US" dirty="0" smtClean="0"/>
              <a:t>Walker and </a:t>
            </a:r>
            <a:r>
              <a:rPr lang="en-US" dirty="0" err="1" smtClean="0"/>
              <a:t>Kleefisch</a:t>
            </a:r>
            <a:r>
              <a:rPr lang="en-US" dirty="0" smtClean="0"/>
              <a:t> remain in office</a:t>
            </a:r>
          </a:p>
          <a:p>
            <a:pPr lvl="3"/>
            <a:r>
              <a:rPr lang="en-US" b="1" dirty="0" smtClean="0">
                <a:solidFill>
                  <a:srgbClr val="FF0000"/>
                </a:solidFill>
              </a:rPr>
              <a:t>Law does not change</a:t>
            </a:r>
          </a:p>
          <a:p>
            <a:pPr lvl="2"/>
            <a:r>
              <a:rPr lang="en-US" dirty="0" smtClean="0"/>
              <a:t>Walker is recalled, </a:t>
            </a:r>
            <a:r>
              <a:rPr lang="en-US" dirty="0" err="1" smtClean="0"/>
              <a:t>Kleefisch</a:t>
            </a:r>
            <a:r>
              <a:rPr lang="en-US" dirty="0" smtClean="0"/>
              <a:t> remains in office</a:t>
            </a:r>
          </a:p>
          <a:p>
            <a:pPr lvl="3"/>
            <a:r>
              <a:rPr lang="en-US" dirty="0" smtClean="0"/>
              <a:t>Law may or may not change, based on legislature</a:t>
            </a:r>
          </a:p>
          <a:p>
            <a:pPr lvl="2"/>
            <a:r>
              <a:rPr lang="en-US" dirty="0" smtClean="0"/>
              <a:t>Walker resigns before the election</a:t>
            </a:r>
          </a:p>
          <a:p>
            <a:pPr lvl="3"/>
            <a:r>
              <a:rPr lang="en-US" dirty="0" err="1" smtClean="0"/>
              <a:t>Kleefisch</a:t>
            </a:r>
            <a:r>
              <a:rPr lang="en-US" dirty="0" smtClean="0"/>
              <a:t> is recalled</a:t>
            </a:r>
          </a:p>
          <a:p>
            <a:pPr lvl="4"/>
            <a:r>
              <a:rPr lang="en-US" dirty="0" smtClean="0"/>
              <a:t>Law may or may not change, based on legislature</a:t>
            </a:r>
          </a:p>
          <a:p>
            <a:pPr lvl="3"/>
            <a:r>
              <a:rPr lang="en-US" dirty="0" err="1" smtClean="0"/>
              <a:t>Kleefisch</a:t>
            </a:r>
            <a:r>
              <a:rPr lang="en-US" dirty="0" smtClean="0"/>
              <a:t> is not recalled</a:t>
            </a:r>
          </a:p>
          <a:p>
            <a:pPr lvl="4"/>
            <a:r>
              <a:rPr lang="en-US" b="1" dirty="0" smtClean="0">
                <a:solidFill>
                  <a:srgbClr val="FF0000"/>
                </a:solidFill>
              </a:rPr>
              <a:t>Law does not change</a:t>
            </a:r>
          </a:p>
          <a:p>
            <a:pPr lvl="1"/>
            <a:r>
              <a:rPr lang="en-US" dirty="0" smtClean="0"/>
              <a:t>Senate</a:t>
            </a:r>
          </a:p>
          <a:p>
            <a:pPr lvl="2"/>
            <a:r>
              <a:rPr lang="en-US" dirty="0" smtClean="0"/>
              <a:t>Senate flips</a:t>
            </a:r>
          </a:p>
          <a:p>
            <a:pPr lvl="3"/>
            <a:r>
              <a:rPr lang="en-US" dirty="0" smtClean="0"/>
              <a:t>Republicans keep Governorship</a:t>
            </a:r>
          </a:p>
          <a:p>
            <a:pPr lvl="4"/>
            <a:r>
              <a:rPr lang="en-US" b="1" dirty="0" smtClean="0">
                <a:solidFill>
                  <a:srgbClr val="FF0000"/>
                </a:solidFill>
              </a:rPr>
              <a:t>Law does not change</a:t>
            </a:r>
          </a:p>
          <a:p>
            <a:pPr lvl="3"/>
            <a:r>
              <a:rPr lang="en-US" dirty="0" smtClean="0"/>
              <a:t>Republicans lose Governorship</a:t>
            </a:r>
          </a:p>
          <a:p>
            <a:pPr lvl="4"/>
            <a:r>
              <a:rPr lang="en-US" dirty="0" smtClean="0"/>
              <a:t>Law may or may not change, based on Assembly</a:t>
            </a:r>
          </a:p>
          <a:p>
            <a:pPr lvl="2"/>
            <a:r>
              <a:rPr lang="en-US" dirty="0" smtClean="0"/>
              <a:t>Senate does not flip</a:t>
            </a:r>
          </a:p>
          <a:p>
            <a:pPr lvl="3"/>
            <a:r>
              <a:rPr lang="en-US" dirty="0" smtClean="0"/>
              <a:t>Republicans keep Governorship</a:t>
            </a:r>
          </a:p>
          <a:p>
            <a:pPr lvl="4"/>
            <a:r>
              <a:rPr lang="en-US" b="1" dirty="0" smtClean="0">
                <a:solidFill>
                  <a:srgbClr val="FF0000"/>
                </a:solidFill>
              </a:rPr>
              <a:t>Law does not change</a:t>
            </a:r>
          </a:p>
          <a:p>
            <a:pPr lvl="3"/>
            <a:r>
              <a:rPr lang="en-US" dirty="0" smtClean="0"/>
              <a:t>Republicans lose Governorship</a:t>
            </a:r>
          </a:p>
          <a:p>
            <a:pPr lvl="4"/>
            <a:r>
              <a:rPr lang="en-US" b="1" dirty="0" smtClean="0">
                <a:solidFill>
                  <a:srgbClr val="FF0000"/>
                </a:solidFill>
              </a:rPr>
              <a:t>Law does not change</a:t>
            </a:r>
          </a:p>
        </p:txBody>
      </p:sp>
    </p:spTree>
    <p:extLst>
      <p:ext uri="{BB962C8B-B14F-4D97-AF65-F5344CB8AC3E}">
        <p14:creationId xmlns:p14="http://schemas.microsoft.com/office/powerpoint/2010/main" val="25025225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Event 2- PT Contract Expiration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Will occur on 6/30/2012, or upon arbitrated resolution in the event of impasse that extends beyond 6/30/2012. </a:t>
            </a:r>
          </a:p>
          <a:p>
            <a:r>
              <a:rPr lang="en-US" dirty="0" smtClean="0"/>
              <a:t>Possible Outcomes</a:t>
            </a:r>
          </a:p>
          <a:p>
            <a:pPr lvl="1"/>
            <a:r>
              <a:rPr lang="en-US" dirty="0" smtClean="0"/>
              <a:t>Contract expires while law still in effect</a:t>
            </a:r>
          </a:p>
          <a:p>
            <a:pPr lvl="2"/>
            <a:r>
              <a:rPr lang="en-US" dirty="0" smtClean="0"/>
              <a:t>Successor contract will be stripped of all language related to hours, terms and conditions of employment and compensation, except for base wages.   Even if the law is subsequently changed, the loss of contract language will not be undone.   Union loses dues revenue.</a:t>
            </a:r>
          </a:p>
          <a:p>
            <a:pPr lvl="1"/>
            <a:r>
              <a:rPr lang="en-US" dirty="0" smtClean="0"/>
              <a:t>Law changes before contract expires</a:t>
            </a:r>
          </a:p>
          <a:p>
            <a:pPr lvl="2"/>
            <a:r>
              <a:rPr lang="en-US" dirty="0" smtClean="0"/>
              <a:t>Fewer changes to current contract, normal bargaining possible.  Dues revenue continues.</a:t>
            </a:r>
            <a:endParaRPr lang="en-US" dirty="0"/>
          </a:p>
        </p:txBody>
      </p:sp>
    </p:spTree>
    <p:extLst>
      <p:ext uri="{BB962C8B-B14F-4D97-AF65-F5344CB8AC3E}">
        <p14:creationId xmlns:p14="http://schemas.microsoft.com/office/powerpoint/2010/main" val="2368563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 3- November Elections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November elections will determine which party will control the State Assembly and will provide another opportunity for the Senate to flip.  Winners will assume office in January, 2013.  (This is likely the earliest realistic point at which the law could be overturned if Dems take control of Governorship, Assembly and Senate.)</a:t>
            </a:r>
          </a:p>
          <a:p>
            <a:r>
              <a:rPr lang="en-US" dirty="0" smtClean="0"/>
              <a:t>Possible Outcomes</a:t>
            </a:r>
          </a:p>
          <a:p>
            <a:pPr lvl="1"/>
            <a:r>
              <a:rPr lang="en-US" dirty="0" smtClean="0"/>
              <a:t>Assembly</a:t>
            </a:r>
          </a:p>
          <a:p>
            <a:pPr lvl="2"/>
            <a:r>
              <a:rPr lang="en-US" dirty="0" smtClean="0"/>
              <a:t>Assembly flips</a:t>
            </a:r>
          </a:p>
          <a:p>
            <a:pPr lvl="3"/>
            <a:r>
              <a:rPr lang="en-US" dirty="0" smtClean="0"/>
              <a:t>If Democrats hold Governorship and Senate- law changes.</a:t>
            </a:r>
          </a:p>
          <a:p>
            <a:pPr lvl="2"/>
            <a:r>
              <a:rPr lang="en-US" dirty="0" smtClean="0"/>
              <a:t>Assembly does not flip</a:t>
            </a:r>
          </a:p>
          <a:p>
            <a:pPr lvl="3"/>
            <a:r>
              <a:rPr lang="en-US" dirty="0" smtClean="0">
                <a:solidFill>
                  <a:srgbClr val="FF0000"/>
                </a:solidFill>
              </a:rPr>
              <a:t>Law does not change</a:t>
            </a:r>
          </a:p>
          <a:p>
            <a:pPr lvl="1"/>
            <a:r>
              <a:rPr lang="en-US" dirty="0" smtClean="0"/>
              <a:t>Senate</a:t>
            </a:r>
          </a:p>
          <a:p>
            <a:pPr lvl="2"/>
            <a:r>
              <a:rPr lang="en-US" dirty="0" smtClean="0"/>
              <a:t>Senate controlled by Democrats</a:t>
            </a:r>
          </a:p>
          <a:p>
            <a:pPr lvl="3"/>
            <a:r>
              <a:rPr lang="en-US" dirty="0" smtClean="0"/>
              <a:t>If Assembly and Governorship also controlled by Dems- law changes.</a:t>
            </a:r>
          </a:p>
          <a:p>
            <a:pPr lvl="2"/>
            <a:r>
              <a:rPr lang="en-US" dirty="0" smtClean="0"/>
              <a:t>Senate controlled by Republicans</a:t>
            </a:r>
          </a:p>
          <a:p>
            <a:pPr lvl="3"/>
            <a:r>
              <a:rPr lang="en-US" dirty="0" smtClean="0">
                <a:solidFill>
                  <a:srgbClr val="FF0000"/>
                </a:solidFill>
              </a:rPr>
              <a:t>Law does not change</a:t>
            </a:r>
            <a:endParaRPr lang="en-US" dirty="0">
              <a:solidFill>
                <a:srgbClr val="FF0000"/>
              </a:solidFill>
            </a:endParaRPr>
          </a:p>
        </p:txBody>
      </p:sp>
    </p:spTree>
    <p:extLst>
      <p:ext uri="{BB962C8B-B14F-4D97-AF65-F5344CB8AC3E}">
        <p14:creationId xmlns:p14="http://schemas.microsoft.com/office/powerpoint/2010/main" val="11521024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 4- Certification Election</a:t>
            </a:r>
            <a:endParaRPr lang="en-US" dirty="0"/>
          </a:p>
        </p:txBody>
      </p:sp>
      <p:sp>
        <p:nvSpPr>
          <p:cNvPr id="3" name="Content Placeholder 2"/>
          <p:cNvSpPr>
            <a:spLocks noGrp="1"/>
          </p:cNvSpPr>
          <p:nvPr>
            <p:ph idx="1"/>
          </p:nvPr>
        </p:nvSpPr>
        <p:spPr/>
        <p:txBody>
          <a:bodyPr>
            <a:normAutofit lnSpcReduction="10000"/>
          </a:bodyPr>
          <a:lstStyle/>
          <a:p>
            <a:r>
              <a:rPr lang="en-US" dirty="0" smtClean="0"/>
              <a:t>This will occur on or before 5/1/2013 if the law is still in effect at that time.</a:t>
            </a:r>
          </a:p>
          <a:p>
            <a:r>
              <a:rPr lang="en-US" dirty="0" smtClean="0"/>
              <a:t>Possible outcomes</a:t>
            </a:r>
          </a:p>
          <a:p>
            <a:pPr lvl="1"/>
            <a:r>
              <a:rPr lang="en-US" dirty="0" smtClean="0"/>
              <a:t>Union wins certification vote (vs. 51% affirmative vote requirement)</a:t>
            </a:r>
          </a:p>
          <a:p>
            <a:pPr lvl="2"/>
            <a:r>
              <a:rPr lang="en-US" dirty="0" smtClean="0"/>
              <a:t>Union continues to exist, although it still cannot collect dues and cannot bargain for anything other than base wages.</a:t>
            </a:r>
          </a:p>
          <a:p>
            <a:pPr lvl="1"/>
            <a:r>
              <a:rPr lang="en-US" dirty="0" smtClean="0"/>
              <a:t>Union loses certification vote</a:t>
            </a:r>
          </a:p>
          <a:p>
            <a:pPr lvl="2"/>
            <a:r>
              <a:rPr lang="en-US" dirty="0" smtClean="0"/>
              <a:t>Union ceases to exist.  Any money remaining in union treasury reverts to AFT-National.</a:t>
            </a:r>
            <a:endParaRPr lang="en-US" dirty="0"/>
          </a:p>
        </p:txBody>
      </p:sp>
    </p:spTree>
    <p:extLst>
      <p:ext uri="{BB962C8B-B14F-4D97-AF65-F5344CB8AC3E}">
        <p14:creationId xmlns:p14="http://schemas.microsoft.com/office/powerpoint/2010/main" val="391262303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173</TotalTime>
  <Words>1464</Words>
  <Application>Microsoft Office PowerPoint</Application>
  <PresentationFormat>On-screen Show (4:3)</PresentationFormat>
  <Paragraphs>176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Technic</vt:lpstr>
      <vt:lpstr>January 2012</vt:lpstr>
      <vt:lpstr>Today’s subjects</vt:lpstr>
      <vt:lpstr>Wage Claim Class Action Lawsuit Status</vt:lpstr>
      <vt:lpstr>Unclaimed money</vt:lpstr>
      <vt:lpstr>“Timelines”</vt:lpstr>
      <vt:lpstr>Event 1- The Recall Election</vt:lpstr>
      <vt:lpstr>Event 2- PT Contract Expiration</vt:lpstr>
      <vt:lpstr>Event 3- November Elections</vt:lpstr>
      <vt:lpstr>Event 4- Certification Election</vt:lpstr>
      <vt:lpstr>Event 5- Second Gubernatorial Recall</vt:lpstr>
      <vt:lpstr>Event 6- Expiration of the Full Time Contract</vt:lpstr>
      <vt:lpstr>Event 7- Gubernatorial Election</vt:lpstr>
      <vt:lpstr>Timeline summary</vt:lpstr>
      <vt:lpstr>Options</vt:lpstr>
      <vt:lpstr>Member Representation</vt:lpstr>
      <vt:lpstr>AFT-National and AFT-WI status</vt:lpstr>
      <vt:lpstr>Union Elections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January 2012</dc:title>
  <dc:creator>Main Account</dc:creator>
  <cp:lastModifiedBy>Main Account</cp:lastModifiedBy>
  <cp:revision>16</cp:revision>
  <dcterms:created xsi:type="dcterms:W3CDTF">2012-01-10T00:40:17Z</dcterms:created>
  <dcterms:modified xsi:type="dcterms:W3CDTF">2012-01-10T03:33:41Z</dcterms:modified>
</cp:coreProperties>
</file>