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6" r:id="rId8"/>
    <p:sldId id="271" r:id="rId9"/>
    <p:sldId id="261" r:id="rId10"/>
    <p:sldId id="262" r:id="rId11"/>
    <p:sldId id="267" r:id="rId12"/>
    <p:sldId id="270" r:id="rId13"/>
    <p:sldId id="268" r:id="rId14"/>
    <p:sldId id="274" r:id="rId15"/>
    <p:sldId id="263" r:id="rId16"/>
    <p:sldId id="265" r:id="rId17"/>
    <p:sldId id="264" r:id="rId18"/>
    <p:sldId id="269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BE6F73-50A8-4D1E-96F0-E07E7DCD6B5D}" type="datetimeFigureOut">
              <a:rPr lang="en-US" smtClean="0"/>
              <a:t>10/24/2011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11B770-9DF9-4266-B7D1-9E70AE01A26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MATC Budget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Convocation</a:t>
            </a:r>
          </a:p>
          <a:p>
            <a:r>
              <a:rPr lang="en-US" dirty="0" smtClean="0"/>
              <a:t>October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Values (cont.)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63037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Values (cont.)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24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Equalized Value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375178"/>
              </p:ext>
            </p:extLst>
          </p:nvPr>
        </p:nvGraphicFramePr>
        <p:xfrm>
          <a:off x="381000" y="1828800"/>
          <a:ext cx="8001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245179"/>
                <a:gridCol w="1755321"/>
                <a:gridCol w="2000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Eq</a:t>
                      </a:r>
                      <a:r>
                        <a:rPr lang="en-US" dirty="0" smtClean="0"/>
                        <a:t> Valuation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Eq</a:t>
                      </a:r>
                      <a:r>
                        <a:rPr lang="en-US" dirty="0" smtClean="0"/>
                        <a:t> Value Increase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 Levy Increase</a:t>
                      </a:r>
                      <a:endParaRPr lang="en-US" dirty="0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2003-04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$48,849,160,097.00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2004-05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$53,692,768,639.00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9.92%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6.27%</a:t>
                      </a:r>
                      <a:endParaRPr lang="en-US" dirty="0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2005-06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$59,193,569,157.00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10.24%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5.19%</a:t>
                      </a:r>
                      <a:endParaRPr lang="en-US" dirty="0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2006-07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$64,936,165,589.00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9.70%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5.87%</a:t>
                      </a:r>
                      <a:endParaRPr lang="en-US" dirty="0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2007-08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$68,923,169,014.00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6.14%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5.5%</a:t>
                      </a:r>
                      <a:endParaRPr lang="en-US" dirty="0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$72,174,175,738.00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4.72%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5.87%</a:t>
                      </a:r>
                      <a:endParaRPr lang="en-US" dirty="0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2009-2010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$72,289,899,543.00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.016%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8.86%</a:t>
                      </a:r>
                      <a:endParaRPr lang="en-US" dirty="0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2010-2011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$70,001,364,576.00</a:t>
                      </a:r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-3.17%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8.83%</a:t>
                      </a:r>
                      <a:endParaRPr lang="en-US" dirty="0"/>
                    </a:p>
                  </a:txBody>
                  <a:tcPr marL="82972" marR="8297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2011-2012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$69,257,861,580.00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-1.60%</a:t>
                      </a:r>
                      <a:endParaRPr lang="en-US" dirty="0"/>
                    </a:p>
                  </a:txBody>
                  <a:tcPr marL="82972" marR="8297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marL="82972" marR="8297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1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Unemployment and Household Income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9195"/>
            <a:ext cx="7467600" cy="3287973"/>
          </a:xfrm>
        </p:spPr>
      </p:pic>
    </p:spTree>
    <p:extLst>
      <p:ext uri="{BB962C8B-B14F-4D97-AF65-F5344CB8AC3E}">
        <p14:creationId xmlns:p14="http://schemas.microsoft.com/office/powerpoint/2010/main" val="19568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Income Declining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Census Data shows:</a:t>
            </a:r>
          </a:p>
          <a:p>
            <a:pPr lvl="1"/>
            <a:r>
              <a:rPr lang="en-US" dirty="0" smtClean="0"/>
              <a:t>In Madison, median household income dropped 8% from 1999-2010. </a:t>
            </a:r>
          </a:p>
          <a:p>
            <a:pPr lvl="1"/>
            <a:r>
              <a:rPr lang="en-US" dirty="0" smtClean="0"/>
              <a:t>In Dane County, median household income dropped 10% from 1999-2010.</a:t>
            </a:r>
          </a:p>
          <a:p>
            <a:pPr lvl="2"/>
            <a:r>
              <a:rPr lang="en-US" dirty="0" smtClean="0"/>
              <a:t>1999: $64,410</a:t>
            </a:r>
          </a:p>
          <a:p>
            <a:pPr lvl="2"/>
            <a:r>
              <a:rPr lang="en-US" dirty="0" smtClean="0"/>
              <a:t>2010: $58,661</a:t>
            </a:r>
          </a:p>
          <a:p>
            <a:r>
              <a:rPr lang="en-US" dirty="0" smtClean="0"/>
              <a:t>Household Income is the number one predictor of housing prices.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Expenses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0" y="1600200"/>
            <a:ext cx="7195120" cy="4525963"/>
          </a:xfrm>
        </p:spPr>
      </p:pic>
    </p:spTree>
    <p:extLst>
      <p:ext uri="{BB962C8B-B14F-4D97-AF65-F5344CB8AC3E}">
        <p14:creationId xmlns:p14="http://schemas.microsoft.com/office/powerpoint/2010/main" val="30230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 Operating Levy at $92,926,000</a:t>
            </a:r>
          </a:p>
          <a:p>
            <a:pPr lvl="1"/>
            <a:r>
              <a:rPr lang="en-US" dirty="0" smtClean="0"/>
              <a:t>Set operational mill rate at 1.34174</a:t>
            </a:r>
          </a:p>
          <a:p>
            <a:pPr lvl="2"/>
            <a:r>
              <a:rPr lang="en-US" dirty="0" smtClean="0"/>
              <a:t>Last year mill rate was 1.32749</a:t>
            </a:r>
          </a:p>
          <a:p>
            <a:pPr lvl="2"/>
            <a:r>
              <a:rPr lang="en-US" dirty="0" smtClean="0"/>
              <a:t>Budget repair bill froze mill rate increases, but college allowed to collect as much as it did last year.</a:t>
            </a:r>
          </a:p>
          <a:p>
            <a:pPr lvl="2"/>
            <a:r>
              <a:rPr lang="en-US" dirty="0" smtClean="0"/>
              <a:t>$10,960,000 under statutory cap (1.5 mill).</a:t>
            </a:r>
          </a:p>
          <a:p>
            <a:r>
              <a:rPr lang="en-US" dirty="0" smtClean="0"/>
              <a:t>Set Debt Service Levy at $25,466,167</a:t>
            </a:r>
          </a:p>
          <a:p>
            <a:pPr lvl="1"/>
            <a:r>
              <a:rPr lang="en-US" dirty="0" smtClean="0"/>
              <a:t>Set Debt Service mill rate at .36770</a:t>
            </a:r>
          </a:p>
          <a:p>
            <a:pPr lvl="2"/>
            <a:r>
              <a:rPr lang="en-US" dirty="0" smtClean="0"/>
              <a:t>Last year debt service mill rate was .14713</a:t>
            </a:r>
          </a:p>
          <a:p>
            <a:r>
              <a:rPr lang="en-US" dirty="0" smtClean="0"/>
              <a:t>Increased total mill rate by 15.92%</a:t>
            </a:r>
          </a:p>
          <a:p>
            <a:r>
              <a:rPr lang="en-US" dirty="0" smtClean="0"/>
              <a:t>Increased total levy by 14.69%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Activity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Granted administrative pay raises</a:t>
            </a:r>
          </a:p>
          <a:p>
            <a:r>
              <a:rPr lang="en-US" dirty="0" smtClean="0"/>
              <a:t>Sent notice to Deans that they will be holding off on distributing new operational funding request forms. (No new positions)</a:t>
            </a:r>
          </a:p>
          <a:p>
            <a:r>
              <a:rPr lang="en-US" dirty="0" smtClean="0"/>
              <a:t>Learner Success has created a set of budget priority protocols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2012-13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College currently estimates budget shortfall to be between $3.5 million and $6.5 million</a:t>
            </a:r>
          </a:p>
          <a:p>
            <a:r>
              <a:rPr lang="en-US" dirty="0" smtClean="0"/>
              <a:t>Mill rate frozen for 2012-13</a:t>
            </a:r>
          </a:p>
          <a:p>
            <a:r>
              <a:rPr lang="en-US" dirty="0" smtClean="0"/>
              <a:t>“Renegotiation” of FT contract (March 2011) to grant CPI-level base rate increases has been more expensive than predicted and more expensive than previously bargained language.</a:t>
            </a:r>
          </a:p>
          <a:p>
            <a:pPr lvl="1"/>
            <a:r>
              <a:rPr lang="en-US" dirty="0" smtClean="0"/>
              <a:t>3.6% increase in base rate</a:t>
            </a:r>
          </a:p>
          <a:p>
            <a:pPr lvl="1"/>
            <a:r>
              <a:rPr lang="en-US" dirty="0" smtClean="0"/>
              <a:t>About $1,000,000 more than originally budgeted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LTE positions to end</a:t>
            </a:r>
          </a:p>
          <a:p>
            <a:r>
              <a:rPr lang="en-US" dirty="0" smtClean="0"/>
              <a:t>Cut course </a:t>
            </a:r>
            <a:r>
              <a:rPr lang="en-US" dirty="0"/>
              <a:t>s</a:t>
            </a:r>
            <a:r>
              <a:rPr lang="en-US" dirty="0" smtClean="0"/>
              <a:t>ections</a:t>
            </a:r>
          </a:p>
          <a:p>
            <a:r>
              <a:rPr lang="en-US" dirty="0" smtClean="0"/>
              <a:t>Eliminate vacant positions, or hold open</a:t>
            </a:r>
          </a:p>
          <a:p>
            <a:r>
              <a:rPr lang="en-US" dirty="0" smtClean="0"/>
              <a:t>Eliminate programs</a:t>
            </a:r>
          </a:p>
          <a:p>
            <a:r>
              <a:rPr lang="en-US" dirty="0" smtClean="0"/>
              <a:t>Lay-off staff (January 1 layoff notice deadline)</a:t>
            </a:r>
          </a:p>
          <a:p>
            <a:r>
              <a:rPr lang="en-US" dirty="0" smtClean="0"/>
              <a:t>Eliminate campuses</a:t>
            </a:r>
          </a:p>
          <a:p>
            <a:r>
              <a:rPr lang="en-US" dirty="0" smtClean="0"/>
              <a:t>Outsource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Budget</a:t>
            </a:r>
          </a:p>
          <a:p>
            <a:pPr lvl="1"/>
            <a:r>
              <a:rPr lang="en-US" dirty="0" smtClean="0"/>
              <a:t>Funds all operating expenses (e.g. wages, benefits, utilities, supplies, leases, etc.)</a:t>
            </a:r>
          </a:p>
          <a:p>
            <a:pPr lvl="1"/>
            <a:r>
              <a:rPr lang="en-US" dirty="0" smtClean="0"/>
              <a:t>Subject to statutory mill rate cap</a:t>
            </a:r>
          </a:p>
          <a:p>
            <a:r>
              <a:rPr lang="en-US" dirty="0" smtClean="0"/>
              <a:t>Capital Budget</a:t>
            </a:r>
          </a:p>
          <a:p>
            <a:pPr lvl="1"/>
            <a:r>
              <a:rPr lang="en-US" dirty="0" smtClean="0"/>
              <a:t>Funds capital purchases (e.g. buildings, land, furniture, computers, etc.)</a:t>
            </a:r>
          </a:p>
          <a:p>
            <a:pPr lvl="1"/>
            <a:r>
              <a:rPr lang="en-US" dirty="0" smtClean="0"/>
              <a:t>Total borrowing subject to caps, voter approval needed in some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main sources of funds</a:t>
            </a:r>
          </a:p>
          <a:p>
            <a:pPr lvl="1"/>
            <a:r>
              <a:rPr lang="en-US" dirty="0" smtClean="0"/>
              <a:t>Tuition</a:t>
            </a:r>
          </a:p>
          <a:p>
            <a:pPr lvl="2"/>
            <a:r>
              <a:rPr lang="en-US" dirty="0" smtClean="0"/>
              <a:t>Set by state WTCS Board</a:t>
            </a:r>
          </a:p>
          <a:p>
            <a:pPr lvl="1"/>
            <a:r>
              <a:rPr lang="en-US" dirty="0" smtClean="0"/>
              <a:t>State/Federal Aids</a:t>
            </a:r>
          </a:p>
          <a:p>
            <a:pPr lvl="2"/>
            <a:r>
              <a:rPr lang="en-US" dirty="0" smtClean="0"/>
              <a:t>Set by State and </a:t>
            </a:r>
            <a:r>
              <a:rPr lang="en-US" dirty="0"/>
              <a:t>F</a:t>
            </a:r>
            <a:r>
              <a:rPr lang="en-US" dirty="0" smtClean="0"/>
              <a:t>ederal Legislatures</a:t>
            </a:r>
          </a:p>
          <a:p>
            <a:pPr lvl="2"/>
            <a:r>
              <a:rPr lang="en-US" dirty="0" smtClean="0"/>
              <a:t>Trending down</a:t>
            </a:r>
          </a:p>
          <a:p>
            <a:pPr lvl="1"/>
            <a:r>
              <a:rPr lang="en-US" dirty="0" smtClean="0"/>
              <a:t>Property taxes</a:t>
            </a:r>
          </a:p>
          <a:p>
            <a:pPr lvl="2"/>
            <a:r>
              <a:rPr lang="en-US" dirty="0" smtClean="0"/>
              <a:t>Set by MATC Board of Trustees</a:t>
            </a:r>
          </a:p>
          <a:p>
            <a:pPr lvl="2"/>
            <a:r>
              <a:rPr lang="en-US" dirty="0" smtClean="0"/>
              <a:t>Subject to mill rate cap of 1.5 ($1.50 per thousand dollars of property value)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funds 2011-12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676054" cy="5021943"/>
          </a:xfrm>
        </p:spPr>
      </p:pic>
    </p:spTree>
    <p:extLst>
      <p:ext uri="{BB962C8B-B14F-4D97-AF65-F5344CB8AC3E}">
        <p14:creationId xmlns:p14="http://schemas.microsoft.com/office/powerpoint/2010/main" val="2582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Tax Levy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Tax assessed on all taxable real property in the MATC District, (residential, commercial and industrial).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Residential Property = </a:t>
            </a:r>
            <a:r>
              <a:rPr lang="en-US" sz="2000" b="1" u="sng"/>
              <a:t>70%</a:t>
            </a:r>
            <a:r>
              <a:rPr lang="en-US" sz="2000"/>
              <a:t> of the total for the district.</a:t>
            </a:r>
          </a:p>
          <a:p>
            <a:pPr>
              <a:lnSpc>
                <a:spcPct val="90000"/>
              </a:lnSpc>
            </a:pPr>
            <a:r>
              <a:rPr lang="en-US" sz="2400"/>
              <a:t>The total value of all this taxable property (adjusted for exemptions) is called the “</a:t>
            </a:r>
            <a:r>
              <a:rPr lang="en-US" sz="2400" b="1"/>
              <a:t>Equalized Value</a:t>
            </a:r>
            <a:r>
              <a:rPr lang="en-US" sz="2400"/>
              <a:t>” of the district.</a:t>
            </a:r>
          </a:p>
          <a:p>
            <a:pPr>
              <a:lnSpc>
                <a:spcPct val="90000"/>
              </a:lnSpc>
            </a:pPr>
            <a:r>
              <a:rPr lang="en-US" sz="2400"/>
              <a:t>“</a:t>
            </a:r>
            <a:r>
              <a:rPr lang="en-US" sz="2400" b="1"/>
              <a:t>Mill rate</a:t>
            </a:r>
            <a:r>
              <a:rPr lang="en-US" sz="2400"/>
              <a:t>” is the tax charged, per $1000 of property. (This year it is about $1.32.)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Total tax levy = (Equalized value/1000) x mill rate</a:t>
            </a:r>
            <a:r>
              <a:rPr lang="en-US" sz="2400" b="1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(MATC’s levy includes an “operational” portion and a “debt service” portion.)</a:t>
            </a:r>
          </a:p>
        </p:txBody>
      </p:sp>
    </p:spTree>
    <p:extLst>
      <p:ext uri="{BB962C8B-B14F-4D97-AF65-F5344CB8AC3E}">
        <p14:creationId xmlns:p14="http://schemas.microsoft.com/office/powerpoint/2010/main" val="26525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Taxes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56896" cy="4525963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6096000" y="2400300"/>
            <a:ext cx="533400" cy="762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8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 Total Levy 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154784" cy="4525963"/>
          </a:xfrm>
        </p:spPr>
      </p:pic>
    </p:spTree>
    <p:extLst>
      <p:ext uri="{BB962C8B-B14F-4D97-AF65-F5344CB8AC3E}">
        <p14:creationId xmlns:p14="http://schemas.microsoft.com/office/powerpoint/2010/main" val="35985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 Operating Levy 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202916"/>
              </p:ext>
            </p:extLst>
          </p:nvPr>
        </p:nvGraphicFramePr>
        <p:xfrm>
          <a:off x="457200" y="1600200"/>
          <a:ext cx="7467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877"/>
                <a:gridCol w="1234723"/>
                <a:gridCol w="1600200"/>
                <a:gridCol w="1382889"/>
                <a:gridCol w="1313744"/>
                <a:gridCol w="1037167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Year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Operational Mill Rate (max=1.5)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Operational Levy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max levy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difference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cushion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2003-04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1.21479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$59,341,471.19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$73,273,740.15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$13,932,268.95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19.0140%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2004-05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1.17453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$63,063,767.55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$80,539,152.96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$17,475,385.41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21.6980%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2005-06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1.12063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$66,334,089.40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$88,790,353.74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$22,456,264.33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25.2913%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2006-07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1.08148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$70,227,164.36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$97,404,248.38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$27,177,084.02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27.9013%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2007-08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1.07491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$74,086,203.60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$103,384,753.52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$29,298,549.92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28.3393%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2008-09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1.08671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$78,432,398.52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$108,261,263.61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$29,828,865.09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27.5527%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2009-10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1.18113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$85,383,769.05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$108,434,849.31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$23,051,080.27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21.2580%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2010-11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1.32749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$92,926,111.46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$105,002,046.86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$12,075,935.40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11.5007%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 horzOverflow="overflow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2011-12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1.34174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$92,926,111.46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$103,886,792.37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$10,960680.91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10.5506%</a:t>
                      </a:r>
                      <a:endParaRPr lang="en-US" sz="1200" b="1" baseline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2972" marR="82972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3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Values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1440"/>
            <a:ext cx="7467600" cy="410348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6629400" y="2667000"/>
            <a:ext cx="609600" cy="152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5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276</TotalTime>
  <Words>708</Words>
  <Application>Microsoft Office PowerPoint</Application>
  <PresentationFormat>On-screen Show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MATC Budget Update</vt:lpstr>
      <vt:lpstr>MATC Budget</vt:lpstr>
      <vt:lpstr>Operating Budget</vt:lpstr>
      <vt:lpstr>Sources of funds 2011-12</vt:lpstr>
      <vt:lpstr>Property Tax Levy</vt:lpstr>
      <vt:lpstr>Property Taxes</vt:lpstr>
      <vt:lpstr>MATC Total Levy History</vt:lpstr>
      <vt:lpstr>MATC Operating Levy History</vt:lpstr>
      <vt:lpstr>Property Values</vt:lpstr>
      <vt:lpstr>Property Values (cont.)</vt:lpstr>
      <vt:lpstr>Property Values (cont.)</vt:lpstr>
      <vt:lpstr>District Equalized Value</vt:lpstr>
      <vt:lpstr>Unemployment and Household Income</vt:lpstr>
      <vt:lpstr>Household Income Declining</vt:lpstr>
      <vt:lpstr>Operating Expenses</vt:lpstr>
      <vt:lpstr>Recent Activity</vt:lpstr>
      <vt:lpstr>Recent Activity (cont.)</vt:lpstr>
      <vt:lpstr>Challenges for 2012-13</vt:lpstr>
      <vt:lpstr>Options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 Budget Update</dc:title>
  <dc:creator>Main Account</dc:creator>
  <cp:lastModifiedBy>Main Account</cp:lastModifiedBy>
  <cp:revision>17</cp:revision>
  <dcterms:created xsi:type="dcterms:W3CDTF">2011-10-24T21:08:32Z</dcterms:created>
  <dcterms:modified xsi:type="dcterms:W3CDTF">2011-10-25T01:44:42Z</dcterms:modified>
</cp:coreProperties>
</file>