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5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88315DD-61E0-4E72-AD79-91679F20FB26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D3088D4-7C67-48CD-A26F-83EDA549E43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MATC College Governance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Convocation</a:t>
            </a:r>
          </a:p>
          <a:p>
            <a:r>
              <a:rPr lang="en-US" dirty="0" smtClean="0"/>
              <a:t>October,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9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Wisconsin Technical College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System Board Appointed by Governor</a:t>
            </a:r>
          </a:p>
          <a:p>
            <a:r>
              <a:rPr lang="en-US" dirty="0" smtClean="0">
                <a:effectLst/>
              </a:rPr>
              <a:t>The WTCS Board consists of 13 members:</a:t>
            </a:r>
          </a:p>
          <a:p>
            <a:pPr lvl="1"/>
            <a:r>
              <a:rPr lang="en-US" dirty="0" smtClean="0">
                <a:effectLst/>
              </a:rPr>
              <a:t>one employer representative</a:t>
            </a:r>
          </a:p>
          <a:p>
            <a:pPr lvl="1"/>
            <a:r>
              <a:rPr lang="en-US" dirty="0" smtClean="0">
                <a:effectLst/>
              </a:rPr>
              <a:t>one employee representative</a:t>
            </a:r>
          </a:p>
          <a:p>
            <a:pPr lvl="1"/>
            <a:r>
              <a:rPr lang="en-US" dirty="0" smtClean="0">
                <a:effectLst/>
              </a:rPr>
              <a:t>one farmer representative</a:t>
            </a:r>
          </a:p>
          <a:p>
            <a:pPr lvl="1"/>
            <a:r>
              <a:rPr lang="en-US" dirty="0" smtClean="0">
                <a:effectLst/>
              </a:rPr>
              <a:t>State Superintendent of Public Instruction or a designee</a:t>
            </a:r>
          </a:p>
          <a:p>
            <a:pPr lvl="1"/>
            <a:r>
              <a:rPr lang="en-US" dirty="0" smtClean="0">
                <a:effectLst/>
              </a:rPr>
              <a:t>Secretary of the Wisconsin Department of Workforce Development or a designee</a:t>
            </a:r>
          </a:p>
          <a:p>
            <a:pPr lvl="1"/>
            <a:r>
              <a:rPr lang="en-US" dirty="0" smtClean="0">
                <a:effectLst/>
              </a:rPr>
              <a:t>President of the University of Wisconsin System or a designee from among the Regents</a:t>
            </a:r>
          </a:p>
          <a:p>
            <a:pPr lvl="1"/>
            <a:r>
              <a:rPr lang="en-US" dirty="0" smtClean="0">
                <a:effectLst/>
              </a:rPr>
              <a:t>six public members</a:t>
            </a:r>
          </a:p>
          <a:p>
            <a:pPr lvl="1"/>
            <a:r>
              <a:rPr lang="en-US" dirty="0" smtClean="0">
                <a:effectLst/>
              </a:rPr>
              <a:t>one student representative </a:t>
            </a:r>
          </a:p>
          <a:p>
            <a:r>
              <a:rPr lang="en-US" dirty="0" smtClean="0">
                <a:effectLst/>
              </a:rPr>
              <a:t>The employer, employee, farmer and public representatives are appointed by the Governor for staggered, six-year terms. The student member is appointed by the Governor for a two-year term. All members appointed by the Governor must be confirmed by the Wisconsin Senate</a:t>
            </a: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475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WTCS State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Empowered by WI Stat 38 and WI Admin Code Chapter TCS 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i</a:t>
            </a:r>
            <a:r>
              <a:rPr lang="en-US" dirty="0" smtClean="0"/>
              <a:t>nstructor certification </a:t>
            </a:r>
            <a:r>
              <a:rPr lang="en-US" dirty="0"/>
              <a:t>s</a:t>
            </a:r>
            <a:r>
              <a:rPr lang="en-US" dirty="0" smtClean="0"/>
              <a:t>tandards</a:t>
            </a:r>
          </a:p>
          <a:p>
            <a:pPr lvl="1"/>
            <a:r>
              <a:rPr lang="en-US" dirty="0" smtClean="0"/>
              <a:t>Set program </a:t>
            </a:r>
            <a:r>
              <a:rPr lang="en-US" dirty="0"/>
              <a:t>a</a:t>
            </a:r>
            <a:r>
              <a:rPr lang="en-US" dirty="0" smtClean="0"/>
              <a:t>pproval </a:t>
            </a:r>
            <a:r>
              <a:rPr lang="en-US" dirty="0"/>
              <a:t>p</a:t>
            </a:r>
            <a:r>
              <a:rPr lang="en-US" dirty="0" smtClean="0"/>
              <a:t>olicies</a:t>
            </a:r>
          </a:p>
          <a:p>
            <a:pPr lvl="1"/>
            <a:r>
              <a:rPr lang="en-US" dirty="0" smtClean="0"/>
              <a:t>Set </a:t>
            </a:r>
            <a:r>
              <a:rPr lang="en-US" dirty="0"/>
              <a:t>s</a:t>
            </a:r>
            <a:r>
              <a:rPr lang="en-US" dirty="0" smtClean="0"/>
              <a:t>tatewide financial rules</a:t>
            </a:r>
          </a:p>
          <a:p>
            <a:pPr lvl="1"/>
            <a:r>
              <a:rPr lang="en-US" dirty="0" smtClean="0"/>
              <a:t>Set standards for educational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52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Accreditation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HLC- Higher Learning Commission</a:t>
            </a:r>
          </a:p>
          <a:p>
            <a:pPr lvl="1"/>
            <a:r>
              <a:rPr lang="en-US" dirty="0" smtClean="0"/>
              <a:t>North Central Association of Colleges and Schools</a:t>
            </a:r>
          </a:p>
          <a:p>
            <a:r>
              <a:rPr lang="en-US" dirty="0" smtClean="0"/>
              <a:t>AQIP- Academic Quality Improvement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76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 Board of Trustees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effectLst/>
              </a:rPr>
              <a:t>The governing board of Madison Area Technical College is made up of nine individuals appointed from within the Madison Area Technical College District:</a:t>
            </a:r>
          </a:p>
          <a:p>
            <a:pPr lvl="1"/>
            <a:r>
              <a:rPr lang="en-US" dirty="0" smtClean="0">
                <a:effectLst/>
              </a:rPr>
              <a:t>two employers,</a:t>
            </a:r>
          </a:p>
          <a:p>
            <a:pPr lvl="1"/>
            <a:r>
              <a:rPr lang="en-US" dirty="0" smtClean="0">
                <a:effectLst/>
              </a:rPr>
              <a:t>two employees,</a:t>
            </a:r>
          </a:p>
          <a:p>
            <a:pPr lvl="1"/>
            <a:r>
              <a:rPr lang="en-US" dirty="0" smtClean="0">
                <a:effectLst/>
              </a:rPr>
              <a:t>one school district administrator,</a:t>
            </a:r>
          </a:p>
          <a:p>
            <a:pPr lvl="1"/>
            <a:r>
              <a:rPr lang="en-US" dirty="0" smtClean="0">
                <a:effectLst/>
              </a:rPr>
              <a:t>one elected official, and</a:t>
            </a:r>
          </a:p>
          <a:p>
            <a:pPr lvl="1"/>
            <a:r>
              <a:rPr lang="en-US" dirty="0" smtClean="0">
                <a:effectLst/>
              </a:rPr>
              <a:t>three additional members.</a:t>
            </a:r>
          </a:p>
          <a:p>
            <a:r>
              <a:rPr lang="en-US" dirty="0" smtClean="0">
                <a:effectLst/>
              </a:rPr>
              <a:t>Madison Area Technical College District Board members are appointed by a committee comprised of the 12 county board chairs from the counties which make up the Madison Area Technical College district: Dane, Sauk, Jefferson, Columbia and Marquette Counties; and portions of Adams, Dodge, Green, Iowa, Juneau, Richland and Rock Counties</a:t>
            </a:r>
          </a:p>
          <a:p>
            <a:r>
              <a:rPr lang="en-US" dirty="0" smtClean="0"/>
              <a:t>Hires and supervises the President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10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 Administration - 2011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0"/>
            <a:ext cx="8393391" cy="5095988"/>
          </a:xfrm>
        </p:spPr>
      </p:pic>
    </p:spTree>
    <p:extLst>
      <p:ext uri="{BB962C8B-B14F-4D97-AF65-F5344CB8AC3E}">
        <p14:creationId xmlns:p14="http://schemas.microsoft.com/office/powerpoint/2010/main" val="691515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 Administration- 2007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0812"/>
            <a:ext cx="8229600" cy="4476813"/>
          </a:xfrm>
        </p:spPr>
      </p:pic>
    </p:spTree>
    <p:extLst>
      <p:ext uri="{BB962C8B-B14F-4D97-AF65-F5344CB8AC3E}">
        <p14:creationId xmlns:p14="http://schemas.microsoft.com/office/powerpoint/2010/main" val="3933586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College Council (replaced by Executive Administrative Council)</a:t>
            </a:r>
          </a:p>
          <a:p>
            <a:pPr lvl="1"/>
            <a:r>
              <a:rPr lang="en-US" dirty="0" smtClean="0"/>
              <a:t>College Council Effectively disbanded in 2009</a:t>
            </a:r>
          </a:p>
          <a:p>
            <a:pPr lvl="1"/>
            <a:r>
              <a:rPr lang="en-US" dirty="0" smtClean="0"/>
              <a:t>Executive Administrative Council- 2011	</a:t>
            </a:r>
          </a:p>
          <a:p>
            <a:pPr lvl="2"/>
            <a:r>
              <a:rPr lang="en-US" dirty="0" smtClean="0"/>
              <a:t>Same tasks, but eliminated Part-time Faculty Union Representation</a:t>
            </a:r>
          </a:p>
          <a:p>
            <a:pPr lvl="2"/>
            <a:r>
              <a:rPr lang="en-US" dirty="0" smtClean="0"/>
              <a:t>Meets infrequently</a:t>
            </a:r>
          </a:p>
          <a:p>
            <a:r>
              <a:rPr lang="en-US" dirty="0" smtClean="0"/>
              <a:t>System Integration Councils</a:t>
            </a:r>
          </a:p>
          <a:p>
            <a:pPr lvl="1"/>
            <a:r>
              <a:rPr lang="en-US" dirty="0" smtClean="0"/>
              <a:t>Academic Policy, Planning and Implementation</a:t>
            </a:r>
          </a:p>
          <a:p>
            <a:pPr lvl="1"/>
            <a:r>
              <a:rPr lang="en-US" dirty="0" smtClean="0"/>
              <a:t>Learner Success Technology</a:t>
            </a:r>
          </a:p>
          <a:p>
            <a:pPr lvl="1"/>
            <a:r>
              <a:rPr lang="en-US" dirty="0" smtClean="0"/>
              <a:t>MATC Alliance for Environmental Sustainability</a:t>
            </a:r>
          </a:p>
          <a:p>
            <a:pPr lvl="1"/>
            <a:r>
              <a:rPr lang="en-US" dirty="0" smtClean="0"/>
              <a:t>Learner Preparedness and Success</a:t>
            </a:r>
          </a:p>
          <a:p>
            <a:pPr lvl="1"/>
            <a:r>
              <a:rPr lang="en-US" dirty="0" smtClean="0"/>
              <a:t>Discontinued (Life Long Learning, Economic and Workforce Development)</a:t>
            </a:r>
          </a:p>
          <a:p>
            <a:r>
              <a:rPr lang="en-US" dirty="0" smtClean="0"/>
              <a:t>Inter Cultural Council</a:t>
            </a:r>
          </a:p>
          <a:p>
            <a:r>
              <a:rPr lang="en-US" dirty="0" smtClean="0"/>
              <a:t>ADA Work Team </a:t>
            </a:r>
          </a:p>
          <a:p>
            <a:r>
              <a:rPr lang="en-US" dirty="0" smtClean="0"/>
              <a:t>Part-time Faculty Advisory Council (Discontinued)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01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Learner Success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41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94</TotalTime>
  <Words>313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Foundry</vt:lpstr>
      <vt:lpstr>MATC College Governance</vt:lpstr>
      <vt:lpstr>Wisconsin Technical College System</vt:lpstr>
      <vt:lpstr>WTCS State Board</vt:lpstr>
      <vt:lpstr>Accreditation Authority</vt:lpstr>
      <vt:lpstr>MATC Board of Trustees</vt:lpstr>
      <vt:lpstr>MATC Administration - 2011</vt:lpstr>
      <vt:lpstr>MATC Administration- 2007</vt:lpstr>
      <vt:lpstr>College Committees</vt:lpstr>
      <vt:lpstr>Learner Success Leadership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 College Governance</dc:title>
  <dc:creator>Main Account</dc:creator>
  <cp:lastModifiedBy>Main Account</cp:lastModifiedBy>
  <cp:revision>6</cp:revision>
  <dcterms:created xsi:type="dcterms:W3CDTF">2011-10-25T02:59:15Z</dcterms:created>
  <dcterms:modified xsi:type="dcterms:W3CDTF">2011-10-25T04:34:10Z</dcterms:modified>
</cp:coreProperties>
</file>