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20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0A93F7E-FDEE-4B16-8BB9-D54182EDD6BE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018C043-75CF-4D89-ADBB-F33B0A36BD1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Certification for Part-time Faculty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Convocation</a:t>
            </a:r>
          </a:p>
          <a:p>
            <a:r>
              <a:rPr lang="en-US" dirty="0" smtClean="0"/>
              <a:t>October 25,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98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Issues the Certification?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WTCS</a:t>
            </a:r>
          </a:p>
          <a:p>
            <a:pPr lvl="1"/>
            <a:r>
              <a:rPr lang="en-US" dirty="0" smtClean="0"/>
              <a:t>WI Stat 38.04(4)</a:t>
            </a:r>
          </a:p>
          <a:p>
            <a:pPr lvl="2"/>
            <a:r>
              <a:rPr lang="en-US" dirty="0" smtClean="0"/>
              <a:t>State Technical College Board sets standards for instructors</a:t>
            </a:r>
          </a:p>
          <a:p>
            <a:pPr lvl="1"/>
            <a:r>
              <a:rPr lang="en-US" dirty="0" smtClean="0"/>
              <a:t>WI Administrative Code, Chapter TCS 3</a:t>
            </a:r>
          </a:p>
          <a:p>
            <a:r>
              <a:rPr lang="en-US" dirty="0" smtClean="0"/>
              <a:t>MATC</a:t>
            </a:r>
          </a:p>
          <a:p>
            <a:pPr lvl="1"/>
            <a:r>
              <a:rPr lang="en-US" dirty="0" smtClean="0"/>
              <a:t>Completes Forms</a:t>
            </a:r>
          </a:p>
          <a:p>
            <a:pPr lvl="1"/>
            <a:r>
              <a:rPr lang="en-US" dirty="0" smtClean="0"/>
              <a:t>Pays fee ($9 per instructional area per year)</a:t>
            </a:r>
          </a:p>
          <a:p>
            <a:pPr lvl="1"/>
            <a:r>
              <a:rPr lang="en-US" dirty="0" smtClean="0"/>
              <a:t>Is fined for non-compliance</a:t>
            </a:r>
          </a:p>
          <a:p>
            <a:r>
              <a:rPr lang="en-US" dirty="0" smtClean="0"/>
              <a:t>Within MATC</a:t>
            </a:r>
          </a:p>
          <a:p>
            <a:pPr lvl="1"/>
            <a:r>
              <a:rPr lang="en-US" dirty="0" smtClean="0"/>
              <a:t>HR Department- Jennifer Bentley, Laurel Anderson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24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Be Certified?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Teaching is a Profession</a:t>
            </a:r>
          </a:p>
          <a:p>
            <a:r>
              <a:rPr lang="en-US" dirty="0" smtClean="0"/>
              <a:t>Subject matter expertise does not always translate into teaching expertise</a:t>
            </a:r>
          </a:p>
          <a:p>
            <a:r>
              <a:rPr lang="en-US" dirty="0" smtClean="0"/>
              <a:t>Professional Quality Control</a:t>
            </a:r>
          </a:p>
          <a:p>
            <a:r>
              <a:rPr lang="en-US" dirty="0" smtClean="0"/>
              <a:t>Teaching in </a:t>
            </a:r>
            <a:r>
              <a:rPr lang="en-US" dirty="0" err="1" smtClean="0"/>
              <a:t>VoTech</a:t>
            </a:r>
            <a:r>
              <a:rPr lang="en-US" dirty="0" smtClean="0"/>
              <a:t> system not like University</a:t>
            </a:r>
          </a:p>
          <a:p>
            <a:pPr lvl="1"/>
            <a:r>
              <a:rPr lang="en-US" dirty="0" smtClean="0"/>
              <a:t>Differing student backgrounds</a:t>
            </a:r>
          </a:p>
          <a:p>
            <a:pPr lvl="2"/>
            <a:r>
              <a:rPr lang="en-US" dirty="0" smtClean="0"/>
              <a:t>Age, Employment, Educational Experience/Achievement, Demographics</a:t>
            </a:r>
          </a:p>
          <a:p>
            <a:pPr lvl="1"/>
            <a:r>
              <a:rPr lang="en-US" dirty="0" smtClean="0"/>
              <a:t>Open Enrollment</a:t>
            </a:r>
          </a:p>
          <a:p>
            <a:pPr lvl="1"/>
            <a:r>
              <a:rPr lang="en-US" dirty="0" smtClean="0"/>
              <a:t>Combines subject matter expertise of college instructor with teaching expertise of secondary school instructor.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07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Changes Have Been Proposed?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Group of 5 Tech School Presidents (including </a:t>
            </a:r>
            <a:r>
              <a:rPr lang="en-US" dirty="0" err="1" smtClean="0"/>
              <a:t>Bettsey</a:t>
            </a:r>
            <a:r>
              <a:rPr lang="en-US" dirty="0" smtClean="0"/>
              <a:t> </a:t>
            </a:r>
            <a:r>
              <a:rPr lang="en-US" dirty="0" err="1"/>
              <a:t>B</a:t>
            </a:r>
            <a:r>
              <a:rPr lang="en-US" dirty="0" err="1" smtClean="0"/>
              <a:t>arhorst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Eliminate state certification requirements, leave instructor credentials up to individual colleges.</a:t>
            </a:r>
          </a:p>
          <a:p>
            <a:pPr lvl="1"/>
            <a:r>
              <a:rPr lang="en-US" dirty="0" smtClean="0"/>
              <a:t>Use discipline-specific standards</a:t>
            </a:r>
          </a:p>
          <a:p>
            <a:pPr lvl="1"/>
            <a:r>
              <a:rPr lang="en-US" dirty="0" smtClean="0"/>
              <a:t>School decides what, if any, standards are required</a:t>
            </a:r>
          </a:p>
          <a:p>
            <a:pPr lvl="2"/>
            <a:r>
              <a:rPr lang="en-US" dirty="0" smtClean="0"/>
              <a:t>History of problems with school-led quality initiatives</a:t>
            </a:r>
          </a:p>
          <a:p>
            <a:pPr lvl="3"/>
            <a:r>
              <a:rPr lang="en-US" dirty="0" smtClean="0"/>
              <a:t>Course Portfolios</a:t>
            </a:r>
          </a:p>
          <a:p>
            <a:pPr lvl="3"/>
            <a:r>
              <a:rPr lang="en-US" dirty="0" smtClean="0"/>
              <a:t>PT faculty evaluation</a:t>
            </a:r>
          </a:p>
          <a:p>
            <a:pPr lvl="3"/>
            <a:r>
              <a:rPr lang="en-US" dirty="0" smtClean="0"/>
              <a:t>Position requirements that vary based on inappropriate considerations</a:t>
            </a:r>
          </a:p>
          <a:p>
            <a:r>
              <a:rPr lang="en-US" dirty="0" smtClean="0"/>
              <a:t>PT Guild Model</a:t>
            </a:r>
          </a:p>
          <a:p>
            <a:pPr lvl="1"/>
            <a:r>
              <a:rPr lang="en-US" dirty="0" smtClean="0"/>
              <a:t>Maintain Statewide Uniform Certification</a:t>
            </a:r>
          </a:p>
          <a:p>
            <a:pPr lvl="1"/>
            <a:r>
              <a:rPr lang="en-US" dirty="0" smtClean="0"/>
              <a:t>Enhance on-line/ on-demand certification course offerings, expand other flexible course options</a:t>
            </a:r>
          </a:p>
          <a:p>
            <a:pPr lvl="1"/>
            <a:r>
              <a:rPr lang="en-US" dirty="0" smtClean="0"/>
              <a:t>Incentivize 5-year certification</a:t>
            </a:r>
          </a:p>
          <a:p>
            <a:pPr lvl="1"/>
            <a:r>
              <a:rPr lang="en-US" dirty="0" smtClean="0"/>
              <a:t>Maximize instructor content-area certification 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87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must be Certified?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 instructors</a:t>
            </a:r>
          </a:p>
          <a:p>
            <a:pPr lvl="1"/>
            <a:r>
              <a:rPr lang="en-US" dirty="0" smtClean="0"/>
              <a:t>Must obtain WTCS Adult Ed Certification</a:t>
            </a:r>
          </a:p>
          <a:p>
            <a:r>
              <a:rPr lang="en-US" dirty="0" smtClean="0"/>
              <a:t>Non-Credit Instructors</a:t>
            </a:r>
          </a:p>
          <a:p>
            <a:pPr lvl="1"/>
            <a:r>
              <a:rPr lang="en-US" dirty="0" smtClean="0"/>
              <a:t>Must be “certifiable” under WTCS standards, but need not actually obtain certification</a:t>
            </a:r>
          </a:p>
          <a:p>
            <a:pPr lvl="1"/>
            <a:endParaRPr lang="en-US" dirty="0"/>
          </a:p>
          <a:p>
            <a:r>
              <a:rPr lang="en-US" dirty="0" smtClean="0"/>
              <a:t>Instructors certified after hiring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8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3482"/>
            <a:ext cx="8305800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01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What Must They Be Certified?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Certification Types</a:t>
            </a:r>
          </a:p>
          <a:p>
            <a:pPr lvl="1"/>
            <a:r>
              <a:rPr lang="en-US" dirty="0" smtClean="0"/>
              <a:t>Approval</a:t>
            </a:r>
          </a:p>
          <a:p>
            <a:pPr lvl="2"/>
            <a:r>
              <a:rPr lang="en-US" dirty="0" smtClean="0"/>
              <a:t>Certification granted to teach a particular course</a:t>
            </a:r>
          </a:p>
          <a:p>
            <a:pPr lvl="2"/>
            <a:r>
              <a:rPr lang="en-US" dirty="0" smtClean="0"/>
              <a:t>PT Vocational Instructors who teach less than 3 unique courses</a:t>
            </a:r>
          </a:p>
          <a:p>
            <a:pPr lvl="1"/>
            <a:r>
              <a:rPr lang="en-US" dirty="0" smtClean="0"/>
              <a:t>Provisional</a:t>
            </a:r>
          </a:p>
          <a:p>
            <a:pPr lvl="2"/>
            <a:r>
              <a:rPr lang="en-US" dirty="0" smtClean="0"/>
              <a:t>Certification granted to teach in a particular instructional area</a:t>
            </a:r>
          </a:p>
          <a:p>
            <a:pPr lvl="2"/>
            <a:r>
              <a:rPr lang="en-US" dirty="0" smtClean="0"/>
              <a:t>All academic instructors and vocational instructors teaching 3 or more unique courses</a:t>
            </a:r>
          </a:p>
          <a:p>
            <a:pPr lvl="1"/>
            <a:r>
              <a:rPr lang="en-US" dirty="0" smtClean="0"/>
              <a:t>5-year</a:t>
            </a:r>
          </a:p>
          <a:p>
            <a:pPr lvl="2"/>
            <a:r>
              <a:rPr lang="en-US" dirty="0" smtClean="0"/>
              <a:t>Granted to teach in a particular instructional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35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They Become Certified?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Educational Experience</a:t>
            </a:r>
          </a:p>
          <a:p>
            <a:pPr lvl="2"/>
            <a:r>
              <a:rPr lang="en-US" dirty="0" smtClean="0"/>
              <a:t>Academic</a:t>
            </a:r>
          </a:p>
          <a:p>
            <a:pPr lvl="3"/>
            <a:r>
              <a:rPr lang="en-US" dirty="0" smtClean="0"/>
              <a:t>Bachelors </a:t>
            </a:r>
            <a:r>
              <a:rPr lang="en-US" dirty="0" smtClean="0"/>
              <a:t>degree (Masters required by College Accreditation Agency)</a:t>
            </a:r>
            <a:endParaRPr lang="en-US" dirty="0" smtClean="0"/>
          </a:p>
          <a:p>
            <a:pPr lvl="2"/>
            <a:r>
              <a:rPr lang="en-US" dirty="0" smtClean="0"/>
              <a:t>Vocational</a:t>
            </a:r>
          </a:p>
          <a:p>
            <a:pPr lvl="3"/>
            <a:r>
              <a:rPr lang="en-US" dirty="0" smtClean="0"/>
              <a:t>Bachelors degree or equivalent</a:t>
            </a:r>
          </a:p>
          <a:p>
            <a:pPr lvl="3"/>
            <a:r>
              <a:rPr lang="en-US" dirty="0" smtClean="0"/>
              <a:t>“BA Equivalent”= Occupational experience, education and training equaling 7 years or 14,000 hours</a:t>
            </a:r>
          </a:p>
          <a:p>
            <a:pPr lvl="1"/>
            <a:r>
              <a:rPr lang="en-US" dirty="0" smtClean="0"/>
              <a:t>Work Experience</a:t>
            </a:r>
          </a:p>
          <a:p>
            <a:pPr lvl="2"/>
            <a:r>
              <a:rPr lang="en-US" dirty="0" smtClean="0"/>
              <a:t>Academic- 12 months in any field except education</a:t>
            </a:r>
          </a:p>
          <a:p>
            <a:pPr lvl="2"/>
            <a:r>
              <a:rPr lang="en-US" dirty="0" smtClean="0"/>
              <a:t>Vocational- 24 months as fully qualified, non-teaching, worker in instructional area</a:t>
            </a:r>
          </a:p>
          <a:p>
            <a:pPr lvl="1"/>
            <a:r>
              <a:rPr lang="en-US" dirty="0" smtClean="0"/>
              <a:t>Teaching Experience</a:t>
            </a:r>
          </a:p>
          <a:p>
            <a:pPr lvl="2"/>
            <a:r>
              <a:rPr lang="en-US" dirty="0" smtClean="0"/>
              <a:t>2 years FT or 8 semesters PT teaching experience required for 5-year certificate</a:t>
            </a:r>
          </a:p>
          <a:p>
            <a:pPr lvl="1"/>
            <a:r>
              <a:rPr lang="en-US" dirty="0" smtClean="0"/>
              <a:t>Coursework</a:t>
            </a:r>
          </a:p>
          <a:p>
            <a:pPr lvl="2"/>
            <a:r>
              <a:rPr lang="en-US" dirty="0" smtClean="0"/>
              <a:t>The “Magic 7”</a:t>
            </a:r>
          </a:p>
          <a:p>
            <a:pPr lvl="2"/>
            <a:r>
              <a:rPr lang="en-US" dirty="0" smtClean="0"/>
              <a:t>Continuing 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89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“Magic 7” Courses?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50. Curriculum or course construction 2 cr.*</a:t>
            </a:r>
          </a:p>
          <a:p>
            <a:r>
              <a:rPr lang="en-US" dirty="0" smtClean="0">
                <a:effectLst/>
              </a:rPr>
              <a:t>51. Philosophy of Vocational, Technical and Adult Education 2 cr.*</a:t>
            </a:r>
          </a:p>
          <a:p>
            <a:r>
              <a:rPr lang="en-US" dirty="0" smtClean="0">
                <a:effectLst/>
              </a:rPr>
              <a:t>52. Teaching methods 2 cr.*</a:t>
            </a:r>
          </a:p>
          <a:p>
            <a:r>
              <a:rPr lang="en-US" dirty="0" smtClean="0">
                <a:effectLst/>
              </a:rPr>
              <a:t>53. Educational psychology 2 cr.*</a:t>
            </a:r>
          </a:p>
          <a:p>
            <a:r>
              <a:rPr lang="en-US" dirty="0" smtClean="0">
                <a:effectLst/>
              </a:rPr>
              <a:t>54. Educational evaluation 2 cr.*</a:t>
            </a:r>
          </a:p>
          <a:p>
            <a:r>
              <a:rPr lang="en-US" dirty="0" smtClean="0">
                <a:effectLst/>
              </a:rPr>
              <a:t>55. Guidance and counseling 2 cr.*</a:t>
            </a:r>
          </a:p>
          <a:p>
            <a:r>
              <a:rPr lang="en-US" dirty="0" smtClean="0">
                <a:effectLst/>
              </a:rPr>
              <a:t>69. Educational diversity 2 cr.*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95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Do They Have to Be Certified?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Initial Certification Period</a:t>
            </a:r>
          </a:p>
          <a:p>
            <a:pPr lvl="1"/>
            <a:r>
              <a:rPr lang="en-US" dirty="0" smtClean="0"/>
              <a:t>3 years</a:t>
            </a:r>
          </a:p>
          <a:p>
            <a:pPr lvl="1"/>
            <a:r>
              <a:rPr lang="en-US" dirty="0" smtClean="0"/>
              <a:t>One “Magic 7” course must be completed</a:t>
            </a:r>
          </a:p>
          <a:p>
            <a:r>
              <a:rPr lang="en-US" dirty="0" smtClean="0"/>
              <a:t>Renewal Period</a:t>
            </a:r>
          </a:p>
          <a:p>
            <a:pPr lvl="1"/>
            <a:r>
              <a:rPr lang="en-US" dirty="0" smtClean="0"/>
              <a:t>2 years</a:t>
            </a:r>
          </a:p>
          <a:p>
            <a:pPr lvl="1"/>
            <a:r>
              <a:rPr lang="en-US" dirty="0" smtClean="0"/>
              <a:t>One additional “Magic 7” course per renewal period.</a:t>
            </a:r>
          </a:p>
          <a:p>
            <a:pPr lvl="1"/>
            <a:r>
              <a:rPr lang="en-US" dirty="0" smtClean="0"/>
              <a:t>Each renewal period ends August 31 of the appropriate year</a:t>
            </a:r>
          </a:p>
          <a:p>
            <a:r>
              <a:rPr lang="en-US" dirty="0" smtClean="0"/>
              <a:t>Progress towards 5-year certificate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420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They Get the Courses?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CETL</a:t>
            </a:r>
          </a:p>
          <a:p>
            <a:pPr lvl="1"/>
            <a:r>
              <a:rPr lang="en-US" dirty="0" smtClean="0"/>
              <a:t>Certification vs. BA credit vs. Masters credit</a:t>
            </a:r>
          </a:p>
          <a:p>
            <a:pPr lvl="1"/>
            <a:r>
              <a:rPr lang="en-US" dirty="0" smtClean="0"/>
              <a:t>Learning Academy</a:t>
            </a:r>
          </a:p>
          <a:p>
            <a:pPr lvl="1"/>
            <a:r>
              <a:rPr lang="en-US" dirty="0" smtClean="0"/>
              <a:t>School-year offerings</a:t>
            </a:r>
          </a:p>
          <a:p>
            <a:pPr lvl="1"/>
            <a:r>
              <a:rPr lang="en-US" dirty="0" smtClean="0"/>
              <a:t>On-line offerings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38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the 5-Year Certificate Renewed?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Renewal every 5 years</a:t>
            </a:r>
          </a:p>
          <a:p>
            <a:r>
              <a:rPr lang="en-US" dirty="0" smtClean="0"/>
              <a:t>Must complete 6 credits through one or more of the following:</a:t>
            </a:r>
          </a:p>
          <a:p>
            <a:pPr lvl="1"/>
            <a:r>
              <a:rPr lang="en-US" dirty="0" smtClean="0"/>
              <a:t>6 approved semester credits of course work (Continuing Education)</a:t>
            </a:r>
          </a:p>
          <a:p>
            <a:pPr lvl="1"/>
            <a:r>
              <a:rPr lang="en-US" dirty="0" smtClean="0"/>
              <a:t>6 “credits” of appropriate occupational experience</a:t>
            </a:r>
          </a:p>
          <a:p>
            <a:pPr lvl="2"/>
            <a:r>
              <a:rPr lang="en-US" dirty="0" smtClean="0"/>
              <a:t>55 hours = 1 credit</a:t>
            </a:r>
          </a:p>
          <a:p>
            <a:pPr lvl="1"/>
            <a:r>
              <a:rPr lang="en-US" dirty="0" smtClean="0"/>
              <a:t>6 credits of professional growth activity (i.e. convocation attendance)</a:t>
            </a:r>
          </a:p>
          <a:p>
            <a:pPr lvl="2"/>
            <a:r>
              <a:rPr lang="en-US" dirty="0" smtClean="0"/>
              <a:t>40 hours= 1 credit</a:t>
            </a:r>
          </a:p>
          <a:p>
            <a:pPr lvl="2"/>
            <a:r>
              <a:rPr lang="en-US" dirty="0" smtClean="0"/>
              <a:t>Lots of other options: Workshops, Professional Service, Professional Speaking, Cross-Training, Special Assignments, Print Media/Art or other productions, Leadership role, Curriculum development, Instructional Innovation, Research and Development, Mentoring, Externships,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8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130</TotalTime>
  <Words>633</Words>
  <Application>Microsoft Office PowerPoint</Application>
  <PresentationFormat>On-screen Show (4:3)</PresentationFormat>
  <Paragraphs>102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Foundry</vt:lpstr>
      <vt:lpstr>Certification for Part-time Faculty</vt:lpstr>
      <vt:lpstr>Who must be Certified?</vt:lpstr>
      <vt:lpstr>PowerPoint Presentation</vt:lpstr>
      <vt:lpstr>In What Must They Be Certified?</vt:lpstr>
      <vt:lpstr>How Do They Become Certified?</vt:lpstr>
      <vt:lpstr>What Are the “Magic 7” Courses?</vt:lpstr>
      <vt:lpstr>When Do They Have to Be Certified?</vt:lpstr>
      <vt:lpstr>Where Do They Get the Courses?</vt:lpstr>
      <vt:lpstr>How is the 5-Year Certificate Renewed?</vt:lpstr>
      <vt:lpstr>Who Issues the Certification?</vt:lpstr>
      <vt:lpstr>Why Be Certified?</vt:lpstr>
      <vt:lpstr>What Changes Have Been Proposed?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Main Account</dc:creator>
  <cp:lastModifiedBy>Main Account</cp:lastModifiedBy>
  <cp:revision>10</cp:revision>
  <dcterms:created xsi:type="dcterms:W3CDTF">2011-10-24T18:52:28Z</dcterms:created>
  <dcterms:modified xsi:type="dcterms:W3CDTF">2011-10-25T03:34:10Z</dcterms:modified>
</cp:coreProperties>
</file>