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2" d="100"/>
          <a:sy n="102" d="100"/>
        </p:scale>
        <p:origin x="-936"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8D09E5E5-4358-4F83-9A9F-18BDDFCBD476}" type="datetimeFigureOut">
              <a:rPr lang="en-US" smtClean="0"/>
              <a:t>8/22/2011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C3B99A58-8C7A-4513-9C83-84D8B8FC4DF7}"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D09E5E5-4358-4F83-9A9F-18BDDFCBD476}" type="datetimeFigureOut">
              <a:rPr lang="en-US" smtClean="0"/>
              <a:t>8/22/2011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B99A58-8C7A-4513-9C83-84D8B8FC4DF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D09E5E5-4358-4F83-9A9F-18BDDFCBD476}" type="datetimeFigureOut">
              <a:rPr lang="en-US" smtClean="0"/>
              <a:t>8/22/2011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B99A58-8C7A-4513-9C83-84D8B8FC4DF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D09E5E5-4358-4F83-9A9F-18BDDFCBD476}" type="datetimeFigureOut">
              <a:rPr lang="en-US" smtClean="0"/>
              <a:t>8/22/2011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B99A58-8C7A-4513-9C83-84D8B8FC4DF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D09E5E5-4358-4F83-9A9F-18BDDFCBD476}" type="datetimeFigureOut">
              <a:rPr lang="en-US" smtClean="0"/>
              <a:t>8/22/2011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B99A58-8C7A-4513-9C83-84D8B8FC4DF7}"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D09E5E5-4358-4F83-9A9F-18BDDFCBD476}" type="datetimeFigureOut">
              <a:rPr lang="en-US" smtClean="0"/>
              <a:t>8/22/2011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B99A58-8C7A-4513-9C83-84D8B8FC4DF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8D09E5E5-4358-4F83-9A9F-18BDDFCBD476}" type="datetimeFigureOut">
              <a:rPr lang="en-US" smtClean="0"/>
              <a:t>8/22/2011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3B99A58-8C7A-4513-9C83-84D8B8FC4DF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8D09E5E5-4358-4F83-9A9F-18BDDFCBD476}" type="datetimeFigureOut">
              <a:rPr lang="en-US" smtClean="0"/>
              <a:t>8/22/2011</a:t>
            </a:fld>
            <a:endParaRPr lang="en-US"/>
          </a:p>
        </p:txBody>
      </p:sp>
      <p:sp>
        <p:nvSpPr>
          <p:cNvPr id="8" name="Slide Number Placeholder 7"/>
          <p:cNvSpPr>
            <a:spLocks noGrp="1"/>
          </p:cNvSpPr>
          <p:nvPr>
            <p:ph type="sldNum" sz="quarter" idx="11"/>
          </p:nvPr>
        </p:nvSpPr>
        <p:spPr/>
        <p:txBody>
          <a:bodyPr/>
          <a:lstStyle/>
          <a:p>
            <a:fld id="{C3B99A58-8C7A-4513-9C83-84D8B8FC4DF7}"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09E5E5-4358-4F83-9A9F-18BDDFCBD476}" type="datetimeFigureOut">
              <a:rPr lang="en-US" smtClean="0"/>
              <a:t>8/22/2011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3B99A58-8C7A-4513-9C83-84D8B8FC4DF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D09E5E5-4358-4F83-9A9F-18BDDFCBD476}" type="datetimeFigureOut">
              <a:rPr lang="en-US" smtClean="0"/>
              <a:t>8/22/2011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156448" y="6422064"/>
            <a:ext cx="762000" cy="365125"/>
          </a:xfrm>
        </p:spPr>
        <p:txBody>
          <a:bodyPr/>
          <a:lstStyle/>
          <a:p>
            <a:fld id="{C3B99A58-8C7A-4513-9C83-84D8B8FC4DF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8D09E5E5-4358-4F83-9A9F-18BDDFCBD476}" type="datetimeFigureOut">
              <a:rPr lang="en-US" smtClean="0"/>
              <a:t>8/22/2011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B99A58-8C7A-4513-9C83-84D8B8FC4DF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8D09E5E5-4358-4F83-9A9F-18BDDFCBD476}" type="datetimeFigureOut">
              <a:rPr lang="en-US" smtClean="0"/>
              <a:t>8/22/2011</a:t>
            </a:fld>
            <a:endParaRPr lang="en-US"/>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US"/>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C3B99A58-8C7A-4513-9C83-84D8B8FC4DF7}"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Part-Time Faculty</a:t>
            </a:r>
            <a:br>
              <a:rPr lang="en-US" dirty="0" smtClean="0"/>
            </a:br>
            <a:r>
              <a:rPr lang="en-US" dirty="0" smtClean="0"/>
              <a:t>Lunch &amp; Learn</a:t>
            </a:r>
            <a:endParaRPr lang="en-US" dirty="0"/>
          </a:p>
        </p:txBody>
      </p:sp>
      <p:sp>
        <p:nvSpPr>
          <p:cNvPr id="3" name="Subtitle 2"/>
          <p:cNvSpPr>
            <a:spLocks noGrp="1"/>
          </p:cNvSpPr>
          <p:nvPr>
            <p:ph type="subTitle" idx="1"/>
          </p:nvPr>
        </p:nvSpPr>
        <p:spPr/>
        <p:txBody>
          <a:bodyPr/>
          <a:lstStyle/>
          <a:p>
            <a:r>
              <a:rPr lang="en-US" dirty="0" smtClean="0"/>
              <a:t>August 23, 2011</a:t>
            </a:r>
            <a:endParaRPr lang="en-US" dirty="0"/>
          </a:p>
        </p:txBody>
      </p:sp>
    </p:spTree>
    <p:extLst>
      <p:ext uri="{BB962C8B-B14F-4D97-AF65-F5344CB8AC3E}">
        <p14:creationId xmlns:p14="http://schemas.microsoft.com/office/powerpoint/2010/main" val="48954368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How do we make it happen</a:t>
            </a:r>
            <a:endParaRPr lang="en-US" dirty="0"/>
          </a:p>
        </p:txBody>
      </p:sp>
      <p:sp>
        <p:nvSpPr>
          <p:cNvPr id="3" name="Content Placeholder 2"/>
          <p:cNvSpPr>
            <a:spLocks noGrp="1"/>
          </p:cNvSpPr>
          <p:nvPr>
            <p:ph idx="1"/>
          </p:nvPr>
        </p:nvSpPr>
        <p:spPr>
          <a:xfrm>
            <a:off x="457200" y="1600200"/>
            <a:ext cx="8229600" cy="4876800"/>
          </a:xfrm>
        </p:spPr>
        <p:txBody>
          <a:bodyPr>
            <a:normAutofit fontScale="47500" lnSpcReduction="20000"/>
          </a:bodyPr>
          <a:lstStyle/>
          <a:p>
            <a:r>
              <a:rPr lang="en-US" b="1" dirty="0" smtClean="0"/>
              <a:t>Start telling the whole world about the proposal</a:t>
            </a:r>
          </a:p>
          <a:p>
            <a:r>
              <a:rPr lang="en-US" dirty="0" smtClean="0"/>
              <a:t>PT Faculty win:</a:t>
            </a:r>
          </a:p>
          <a:p>
            <a:pPr lvl="1"/>
            <a:r>
              <a:rPr lang="en-US" dirty="0" smtClean="0"/>
              <a:t>Better pay</a:t>
            </a:r>
          </a:p>
          <a:p>
            <a:pPr lvl="1"/>
            <a:r>
              <a:rPr lang="en-US" dirty="0" smtClean="0"/>
              <a:t>Better job security</a:t>
            </a:r>
          </a:p>
          <a:p>
            <a:pPr lvl="1"/>
            <a:r>
              <a:rPr lang="en-US" dirty="0" smtClean="0"/>
              <a:t>More courses</a:t>
            </a:r>
          </a:p>
          <a:p>
            <a:pPr lvl="1"/>
            <a:r>
              <a:rPr lang="en-US" dirty="0" smtClean="0"/>
              <a:t>Retain collective representation</a:t>
            </a:r>
          </a:p>
          <a:p>
            <a:pPr lvl="1"/>
            <a:r>
              <a:rPr lang="en-US" dirty="0" smtClean="0"/>
              <a:t>Benefits possible</a:t>
            </a:r>
          </a:p>
          <a:p>
            <a:pPr lvl="1"/>
            <a:r>
              <a:rPr lang="en-US" dirty="0" smtClean="0"/>
              <a:t>More assignment options</a:t>
            </a:r>
          </a:p>
          <a:p>
            <a:r>
              <a:rPr lang="en-US" dirty="0" smtClean="0"/>
              <a:t>MATC wins:</a:t>
            </a:r>
          </a:p>
          <a:p>
            <a:pPr lvl="1"/>
            <a:r>
              <a:rPr lang="en-US" dirty="0" smtClean="0"/>
              <a:t>Substantial cost savings</a:t>
            </a:r>
          </a:p>
          <a:p>
            <a:pPr lvl="1"/>
            <a:r>
              <a:rPr lang="en-US" dirty="0" smtClean="0"/>
              <a:t>Process improvements</a:t>
            </a:r>
          </a:p>
          <a:p>
            <a:pPr lvl="1"/>
            <a:r>
              <a:rPr lang="en-US" dirty="0" smtClean="0"/>
              <a:t>Retention improvements</a:t>
            </a:r>
          </a:p>
          <a:p>
            <a:pPr lvl="1"/>
            <a:r>
              <a:rPr lang="en-US" dirty="0" smtClean="0"/>
              <a:t>Ability to absorb current budget shortfall over several years</a:t>
            </a:r>
          </a:p>
          <a:p>
            <a:pPr lvl="2"/>
            <a:r>
              <a:rPr lang="en-US" dirty="0" smtClean="0"/>
              <a:t>Minimize layoffs</a:t>
            </a:r>
          </a:p>
          <a:p>
            <a:pPr lvl="2"/>
            <a:r>
              <a:rPr lang="en-US" dirty="0" smtClean="0"/>
              <a:t>Avoid program/ campus eliminations</a:t>
            </a:r>
          </a:p>
          <a:p>
            <a:pPr lvl="2"/>
            <a:r>
              <a:rPr lang="en-US" dirty="0" smtClean="0"/>
              <a:t>Avoid reduction of offerings</a:t>
            </a:r>
          </a:p>
          <a:p>
            <a:pPr lvl="1"/>
            <a:r>
              <a:rPr lang="en-US" dirty="0" smtClean="0"/>
              <a:t>Oversight/control retained where desired</a:t>
            </a:r>
          </a:p>
          <a:p>
            <a:r>
              <a:rPr lang="en-US" dirty="0" smtClean="0"/>
              <a:t>Students win:</a:t>
            </a:r>
          </a:p>
          <a:p>
            <a:pPr lvl="1"/>
            <a:r>
              <a:rPr lang="en-US" dirty="0" smtClean="0"/>
              <a:t>Keep maximum course/ section offerings</a:t>
            </a:r>
          </a:p>
          <a:p>
            <a:pPr lvl="1"/>
            <a:r>
              <a:rPr lang="en-US" dirty="0" smtClean="0"/>
              <a:t>Improve faculty retention + expertise</a:t>
            </a:r>
          </a:p>
          <a:p>
            <a:pPr lvl="1"/>
            <a:r>
              <a:rPr lang="en-US" dirty="0" smtClean="0"/>
              <a:t>Textbook cost savings</a:t>
            </a:r>
          </a:p>
          <a:p>
            <a:pPr lvl="1"/>
            <a:r>
              <a:rPr lang="en-US" dirty="0" smtClean="0"/>
              <a:t>Improved flexibility in course format</a:t>
            </a:r>
          </a:p>
          <a:p>
            <a:pPr lvl="1"/>
            <a:r>
              <a:rPr lang="en-US" dirty="0" smtClean="0"/>
              <a:t>No increase in class size</a:t>
            </a:r>
            <a:endParaRPr lang="en-US" dirty="0"/>
          </a:p>
        </p:txBody>
      </p:sp>
    </p:spTree>
    <p:extLst>
      <p:ext uri="{BB962C8B-B14F-4D97-AF65-F5344CB8AC3E}">
        <p14:creationId xmlns:p14="http://schemas.microsoft.com/office/powerpoint/2010/main" val="95425081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Better than any alternative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Section cancelation</a:t>
            </a:r>
          </a:p>
          <a:p>
            <a:pPr lvl="1"/>
            <a:r>
              <a:rPr lang="en-US" dirty="0" smtClean="0"/>
              <a:t>“Death spiral” problem</a:t>
            </a:r>
          </a:p>
          <a:p>
            <a:r>
              <a:rPr lang="en-US" dirty="0" smtClean="0"/>
              <a:t>Class size increases</a:t>
            </a:r>
          </a:p>
          <a:p>
            <a:pPr lvl="1"/>
            <a:r>
              <a:rPr lang="en-US" dirty="0" smtClean="0"/>
              <a:t>FT load problem</a:t>
            </a:r>
          </a:p>
          <a:p>
            <a:r>
              <a:rPr lang="en-US" dirty="0" smtClean="0"/>
              <a:t>Program elimination (Currently under discussion)</a:t>
            </a:r>
          </a:p>
          <a:p>
            <a:r>
              <a:rPr lang="en-US" dirty="0" smtClean="0"/>
              <a:t>Campus closings</a:t>
            </a:r>
          </a:p>
          <a:p>
            <a:r>
              <a:rPr lang="en-US" dirty="0" smtClean="0"/>
              <a:t>Reduced hours of operation</a:t>
            </a:r>
          </a:p>
          <a:p>
            <a:r>
              <a:rPr lang="en-US" dirty="0" smtClean="0"/>
              <a:t>Reduction of community-based offerings</a:t>
            </a:r>
          </a:p>
          <a:p>
            <a:r>
              <a:rPr lang="en-US" dirty="0" smtClean="0"/>
              <a:t>Layoffs</a:t>
            </a:r>
            <a:endParaRPr lang="en-US" dirty="0"/>
          </a:p>
        </p:txBody>
      </p:sp>
    </p:spTree>
    <p:extLst>
      <p:ext uri="{BB962C8B-B14F-4D97-AF65-F5344CB8AC3E}">
        <p14:creationId xmlns:p14="http://schemas.microsoft.com/office/powerpoint/2010/main" val="242669718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Value of Innovation</a:t>
            </a:r>
            <a:endParaRPr lang="en-US" dirty="0"/>
          </a:p>
        </p:txBody>
      </p:sp>
      <p:sp>
        <p:nvSpPr>
          <p:cNvPr id="3" name="Content Placeholder 2"/>
          <p:cNvSpPr>
            <a:spLocks noGrp="1"/>
          </p:cNvSpPr>
          <p:nvPr>
            <p:ph idx="1"/>
          </p:nvPr>
        </p:nvSpPr>
        <p:spPr>
          <a:xfrm>
            <a:off x="457200" y="1600200"/>
            <a:ext cx="8229600" cy="4953000"/>
          </a:xfrm>
        </p:spPr>
        <p:txBody>
          <a:bodyPr>
            <a:normAutofit fontScale="77500" lnSpcReduction="20000"/>
          </a:bodyPr>
          <a:lstStyle/>
          <a:p>
            <a:r>
              <a:rPr lang="en-US" dirty="0" smtClean="0"/>
              <a:t>Budget problem is long term- not short term.</a:t>
            </a:r>
          </a:p>
          <a:p>
            <a:pPr lvl="1"/>
            <a:r>
              <a:rPr lang="en-US" dirty="0" smtClean="0"/>
              <a:t>Even when Walker levy freezes are lifted, college will hit its levy cap in 2 years.</a:t>
            </a:r>
          </a:p>
          <a:p>
            <a:pPr lvl="1"/>
            <a:r>
              <a:rPr lang="en-US" dirty="0" smtClean="0"/>
              <a:t>Pay gap got much worse this year.</a:t>
            </a:r>
          </a:p>
          <a:p>
            <a:pPr lvl="1"/>
            <a:r>
              <a:rPr lang="en-US" dirty="0" smtClean="0"/>
              <a:t>15-24 year old district population in 10-year downward slide.</a:t>
            </a:r>
          </a:p>
          <a:p>
            <a:r>
              <a:rPr lang="en-US" dirty="0" smtClean="0"/>
              <a:t>Potential to be a national model for PT faculty.</a:t>
            </a:r>
          </a:p>
          <a:p>
            <a:r>
              <a:rPr lang="en-US" dirty="0" smtClean="0"/>
              <a:t>Ability to demonstrate a real commitment to fiscal responsibility.</a:t>
            </a:r>
          </a:p>
          <a:p>
            <a:r>
              <a:rPr lang="en-US" dirty="0" smtClean="0"/>
              <a:t>Allows the college to make full use of their new buildings.</a:t>
            </a:r>
          </a:p>
          <a:p>
            <a:r>
              <a:rPr lang="en-US" dirty="0" smtClean="0"/>
              <a:t>Ability to take meaningful steps to repair the relationship with Part-time faculty.</a:t>
            </a:r>
          </a:p>
          <a:p>
            <a:r>
              <a:rPr lang="en-US" dirty="0" smtClean="0"/>
              <a:t>Huge PR benefit from adoption. Huge PR disaster from rejection.</a:t>
            </a:r>
          </a:p>
          <a:p>
            <a:r>
              <a:rPr lang="en-US" dirty="0" smtClean="0"/>
              <a:t>We could do it even if rejected by upper admin.</a:t>
            </a:r>
            <a:endParaRPr lang="en-US" dirty="0"/>
          </a:p>
        </p:txBody>
      </p:sp>
    </p:spTree>
    <p:extLst>
      <p:ext uri="{BB962C8B-B14F-4D97-AF65-F5344CB8AC3E}">
        <p14:creationId xmlns:p14="http://schemas.microsoft.com/office/powerpoint/2010/main" val="77220155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Lowndes E-mail</a:t>
            </a:r>
            <a:endParaRPr lang="en-US" dirty="0"/>
          </a:p>
        </p:txBody>
      </p:sp>
      <p:sp>
        <p:nvSpPr>
          <p:cNvPr id="3" name="Content Placeholder 2"/>
          <p:cNvSpPr>
            <a:spLocks noGrp="1"/>
          </p:cNvSpPr>
          <p:nvPr>
            <p:ph idx="1"/>
          </p:nvPr>
        </p:nvSpPr>
        <p:spPr>
          <a:xfrm>
            <a:off x="457200" y="1600200"/>
            <a:ext cx="8229600" cy="4953000"/>
          </a:xfrm>
        </p:spPr>
        <p:txBody>
          <a:bodyPr>
            <a:normAutofit fontScale="55000" lnSpcReduction="20000"/>
          </a:bodyPr>
          <a:lstStyle/>
          <a:p>
            <a:r>
              <a:rPr lang="en-US" dirty="0" smtClean="0"/>
              <a:t>An attempt to turn you against the only people in this institution whose legal and ethical responsibility is to protect your interests and whose primary duty is to the part-time faculty.</a:t>
            </a:r>
          </a:p>
          <a:p>
            <a:r>
              <a:rPr lang="en-US" dirty="0" smtClean="0"/>
              <a:t>He is motivated by fear.</a:t>
            </a:r>
          </a:p>
          <a:p>
            <a:r>
              <a:rPr lang="en-US" dirty="0" smtClean="0"/>
              <a:t>His fear, and the resulting desperation, has lead him to disregard much of what we accept as the rules of fair play.  If you can’t win by playing fair, try to win by playing dirty.</a:t>
            </a:r>
          </a:p>
          <a:p>
            <a:r>
              <a:rPr lang="en-US" dirty="0" smtClean="0"/>
              <a:t>We play fair.  We tell the truth.  We compete on the strength of our arguments.  That is the character of our organization.</a:t>
            </a:r>
          </a:p>
          <a:p>
            <a:r>
              <a:rPr lang="en-US" dirty="0" smtClean="0"/>
              <a:t>There is no truth in Mr. Lowndes e-mail, and we can prove that there is no truth in his e-mail.  It is a cynical and manipulative attempt to sow uncertainty and discord.  Joe plays the role of Lucifer whispering in your ear, for his own purposes.</a:t>
            </a:r>
          </a:p>
          <a:p>
            <a:r>
              <a:rPr lang="en-US" dirty="0" smtClean="0"/>
              <a:t>If you are tempted, for even a moment, to believe anything he has to say in that e-mail, we have prepared a comprehensive response, with supporting documentation, that irrefutably proves that he was lying, and that he knew he was lying to you.</a:t>
            </a:r>
          </a:p>
          <a:p>
            <a:r>
              <a:rPr lang="en-US" dirty="0" smtClean="0"/>
              <a:t>Your leadership takes its duty to you very seriously.  We have, and will, fully commit our time and talents, and use every resource at our disposal to advance our common good as part-time instructors. </a:t>
            </a:r>
          </a:p>
        </p:txBody>
      </p:sp>
    </p:spTree>
    <p:extLst>
      <p:ext uri="{BB962C8B-B14F-4D97-AF65-F5344CB8AC3E}">
        <p14:creationId xmlns:p14="http://schemas.microsoft.com/office/powerpoint/2010/main" val="427652526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Co-op Model Status Update</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Financial Analysis Complete</a:t>
            </a:r>
          </a:p>
          <a:p>
            <a:pPr lvl="1"/>
            <a:r>
              <a:rPr lang="en-US" dirty="0" smtClean="0"/>
              <a:t>Model is long-term economically viable. (Accountant review)</a:t>
            </a:r>
          </a:p>
          <a:p>
            <a:pPr lvl="1"/>
            <a:r>
              <a:rPr lang="en-US" dirty="0" smtClean="0"/>
              <a:t>Business plan complete</a:t>
            </a:r>
          </a:p>
          <a:p>
            <a:pPr lvl="1"/>
            <a:r>
              <a:rPr lang="en-US" dirty="0" smtClean="0"/>
              <a:t>Fiscal savings to college would exceed $3 million dollars/yr. (Accountant review)</a:t>
            </a:r>
          </a:p>
          <a:p>
            <a:r>
              <a:rPr lang="en-US" dirty="0" smtClean="0"/>
              <a:t>Legal Analysis Complete</a:t>
            </a:r>
          </a:p>
          <a:p>
            <a:pPr lvl="1"/>
            <a:r>
              <a:rPr lang="en-US" dirty="0" smtClean="0"/>
              <a:t>No legal obstacles to implementation. (Legal review)</a:t>
            </a:r>
          </a:p>
          <a:p>
            <a:pPr lvl="1"/>
            <a:r>
              <a:rPr lang="en-US" dirty="0" smtClean="0"/>
              <a:t>Optimal organization legal structure identified (Legal + accountant review)</a:t>
            </a:r>
          </a:p>
          <a:p>
            <a:pPr lvl="2"/>
            <a:r>
              <a:rPr lang="en-US" dirty="0" smtClean="0"/>
              <a:t>For-profit corporation wholly owned by a non-profit corporation.  Confers maximum flexibility and tax advantages.</a:t>
            </a:r>
          </a:p>
          <a:p>
            <a:pPr lvl="1"/>
            <a:r>
              <a:rPr lang="en-US" dirty="0" smtClean="0"/>
              <a:t>No legal obstacles to transferring unused union funds to organization. (</a:t>
            </a:r>
            <a:r>
              <a:rPr lang="en-US" dirty="0"/>
              <a:t>L</a:t>
            </a:r>
            <a:r>
              <a:rPr lang="en-US" dirty="0" smtClean="0"/>
              <a:t>egal review)</a:t>
            </a:r>
          </a:p>
          <a:p>
            <a:r>
              <a:rPr lang="en-US" dirty="0" smtClean="0"/>
              <a:t>Operational Procedures under development</a:t>
            </a:r>
          </a:p>
          <a:p>
            <a:pPr lvl="1"/>
            <a:r>
              <a:rPr lang="en-US" dirty="0" smtClean="0"/>
              <a:t>Draft organizational structure proposal is complete</a:t>
            </a:r>
          </a:p>
          <a:p>
            <a:pPr lvl="1"/>
            <a:r>
              <a:rPr lang="en-US" dirty="0" smtClean="0"/>
              <a:t>Draft organizational bylaw proposal is underway</a:t>
            </a:r>
          </a:p>
          <a:p>
            <a:pPr lvl="1"/>
            <a:r>
              <a:rPr lang="en-US" dirty="0" smtClean="0"/>
              <a:t>Operational Database is designed and mapped</a:t>
            </a:r>
          </a:p>
          <a:p>
            <a:pPr lvl="1"/>
            <a:endParaRPr lang="en-US" dirty="0" smtClean="0"/>
          </a:p>
          <a:p>
            <a:pPr lvl="1"/>
            <a:endParaRPr lang="en-US" dirty="0" smtClean="0"/>
          </a:p>
          <a:p>
            <a:pPr lvl="1"/>
            <a:endParaRPr lang="en-US" dirty="0"/>
          </a:p>
        </p:txBody>
      </p:sp>
    </p:spTree>
    <p:extLst>
      <p:ext uri="{BB962C8B-B14F-4D97-AF65-F5344CB8AC3E}">
        <p14:creationId xmlns:p14="http://schemas.microsoft.com/office/powerpoint/2010/main" val="70627600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Initial Presentation made</a:t>
            </a:r>
            <a:endParaRPr lang="en-US" dirty="0"/>
          </a:p>
        </p:txBody>
      </p:sp>
      <p:sp>
        <p:nvSpPr>
          <p:cNvPr id="3" name="Content Placeholder 2"/>
          <p:cNvSpPr>
            <a:spLocks noGrp="1"/>
          </p:cNvSpPr>
          <p:nvPr>
            <p:ph idx="1"/>
          </p:nvPr>
        </p:nvSpPr>
        <p:spPr/>
        <p:txBody>
          <a:bodyPr>
            <a:normAutofit/>
          </a:bodyPr>
          <a:lstStyle/>
          <a:p>
            <a:r>
              <a:rPr lang="en-US" dirty="0" smtClean="0"/>
              <a:t>Union Team- Mark McNally, </a:t>
            </a:r>
            <a:r>
              <a:rPr lang="en-US" dirty="0"/>
              <a:t>N</a:t>
            </a:r>
            <a:r>
              <a:rPr lang="en-US" dirty="0" smtClean="0"/>
              <a:t>ancy McMahon, Ann Krebs-Byrne, Michele Anderson.</a:t>
            </a:r>
          </a:p>
          <a:p>
            <a:pPr lvl="1"/>
            <a:r>
              <a:rPr lang="en-US" dirty="0" err="1" smtClean="0"/>
              <a:t>Mgmt</a:t>
            </a:r>
            <a:r>
              <a:rPr lang="en-US" dirty="0" smtClean="0"/>
              <a:t> team- Terry </a:t>
            </a:r>
            <a:r>
              <a:rPr lang="en-US" dirty="0"/>
              <a:t>W</a:t>
            </a:r>
            <a:r>
              <a:rPr lang="en-US" dirty="0" smtClean="0"/>
              <a:t>ebb, Roger Price, Chuck McDowell</a:t>
            </a:r>
          </a:p>
          <a:p>
            <a:pPr lvl="1"/>
            <a:r>
              <a:rPr lang="en-US" dirty="0" smtClean="0"/>
              <a:t>Tepid reception</a:t>
            </a:r>
          </a:p>
          <a:p>
            <a:pPr lvl="1"/>
            <a:r>
              <a:rPr lang="en-US" dirty="0" smtClean="0"/>
              <a:t>Not much interest in “relationship” issues</a:t>
            </a:r>
          </a:p>
          <a:p>
            <a:pPr lvl="1"/>
            <a:r>
              <a:rPr lang="en-US" dirty="0" smtClean="0"/>
              <a:t>Request for additional info</a:t>
            </a:r>
          </a:p>
          <a:p>
            <a:pPr lvl="1"/>
            <a:r>
              <a:rPr lang="en-US" dirty="0" smtClean="0"/>
              <a:t>High interest in numbers, details</a:t>
            </a:r>
            <a:endParaRPr lang="en-US" dirty="0"/>
          </a:p>
        </p:txBody>
      </p:sp>
    </p:spTree>
    <p:extLst>
      <p:ext uri="{BB962C8B-B14F-4D97-AF65-F5344CB8AC3E}">
        <p14:creationId xmlns:p14="http://schemas.microsoft.com/office/powerpoint/2010/main" val="281150106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Second </a:t>
            </a:r>
            <a:r>
              <a:rPr lang="en-US" dirty="0"/>
              <a:t>P</a:t>
            </a:r>
            <a:r>
              <a:rPr lang="en-US" dirty="0" smtClean="0"/>
              <a:t>resentation </a:t>
            </a:r>
            <a:r>
              <a:rPr lang="en-US" dirty="0"/>
              <a:t>M</a:t>
            </a:r>
            <a:r>
              <a:rPr lang="en-US" dirty="0" smtClean="0"/>
              <a:t>ade</a:t>
            </a:r>
            <a:endParaRPr lang="en-US" dirty="0"/>
          </a:p>
        </p:txBody>
      </p:sp>
      <p:sp>
        <p:nvSpPr>
          <p:cNvPr id="3" name="Content Placeholder 2"/>
          <p:cNvSpPr>
            <a:spLocks noGrp="1"/>
          </p:cNvSpPr>
          <p:nvPr>
            <p:ph idx="1"/>
          </p:nvPr>
        </p:nvSpPr>
        <p:spPr/>
        <p:txBody>
          <a:bodyPr/>
          <a:lstStyle/>
          <a:p>
            <a:r>
              <a:rPr lang="en-US" dirty="0" smtClean="0"/>
              <a:t>Union Team- Mike Kent, </a:t>
            </a:r>
            <a:r>
              <a:rPr lang="en-US" dirty="0"/>
              <a:t>N</a:t>
            </a:r>
            <a:r>
              <a:rPr lang="en-US" dirty="0" smtClean="0"/>
              <a:t>ancy McMahon</a:t>
            </a:r>
          </a:p>
          <a:p>
            <a:pPr lvl="1"/>
            <a:r>
              <a:rPr lang="en-US" dirty="0" smtClean="0"/>
              <a:t>Admin- Chuck McDowell</a:t>
            </a:r>
          </a:p>
          <a:p>
            <a:pPr lvl="1"/>
            <a:r>
              <a:rPr lang="en-US" dirty="0" smtClean="0"/>
              <a:t>Presented details of proposed relationship</a:t>
            </a:r>
          </a:p>
          <a:p>
            <a:pPr lvl="1"/>
            <a:r>
              <a:rPr lang="en-US" dirty="0" smtClean="0"/>
              <a:t>Presented foundation of financial analysis</a:t>
            </a:r>
          </a:p>
          <a:p>
            <a:pPr lvl="1"/>
            <a:r>
              <a:rPr lang="en-US" dirty="0" smtClean="0"/>
              <a:t>Presented proposed contractual format</a:t>
            </a:r>
            <a:endParaRPr lang="en-US" dirty="0"/>
          </a:p>
        </p:txBody>
      </p:sp>
    </p:spTree>
    <p:extLst>
      <p:ext uri="{BB962C8B-B14F-4D97-AF65-F5344CB8AC3E}">
        <p14:creationId xmlns:p14="http://schemas.microsoft.com/office/powerpoint/2010/main" val="284840490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Proposal</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See handout</a:t>
            </a:r>
          </a:p>
          <a:p>
            <a:r>
              <a:rPr lang="en-US" dirty="0" smtClean="0"/>
              <a:t>Co-op employs PT faculty.  Takes responsibility for:</a:t>
            </a:r>
          </a:p>
          <a:p>
            <a:pPr lvl="2"/>
            <a:r>
              <a:rPr lang="en-US" dirty="0"/>
              <a:t>Hiring</a:t>
            </a:r>
          </a:p>
          <a:p>
            <a:pPr lvl="2"/>
            <a:r>
              <a:rPr lang="en-US" dirty="0" smtClean="0"/>
              <a:t>Scheduling/ Course assignments</a:t>
            </a:r>
            <a:endParaRPr lang="en-US" dirty="0"/>
          </a:p>
          <a:p>
            <a:pPr lvl="2"/>
            <a:r>
              <a:rPr lang="en-US" dirty="0" smtClean="0"/>
              <a:t>Certification</a:t>
            </a:r>
          </a:p>
          <a:p>
            <a:pPr lvl="2"/>
            <a:r>
              <a:rPr lang="en-US" dirty="0" smtClean="0"/>
              <a:t>Training</a:t>
            </a:r>
            <a:endParaRPr lang="en-US" dirty="0"/>
          </a:p>
          <a:p>
            <a:pPr lvl="2"/>
            <a:r>
              <a:rPr lang="en-US" dirty="0"/>
              <a:t>Sick </a:t>
            </a:r>
            <a:r>
              <a:rPr lang="en-US" dirty="0" smtClean="0"/>
              <a:t>Leave/ Subs</a:t>
            </a:r>
            <a:endParaRPr lang="en-US" dirty="0"/>
          </a:p>
          <a:p>
            <a:pPr lvl="2"/>
            <a:r>
              <a:rPr lang="en-US" dirty="0"/>
              <a:t>Evaluation</a:t>
            </a:r>
          </a:p>
          <a:p>
            <a:pPr lvl="2"/>
            <a:r>
              <a:rPr lang="en-US" dirty="0" smtClean="0"/>
              <a:t>Professional Development</a:t>
            </a:r>
            <a:endParaRPr lang="en-US" dirty="0"/>
          </a:p>
          <a:p>
            <a:pPr lvl="2"/>
            <a:r>
              <a:rPr lang="en-US" dirty="0" smtClean="0"/>
              <a:t>Payroll</a:t>
            </a:r>
          </a:p>
          <a:p>
            <a:pPr lvl="3"/>
            <a:r>
              <a:rPr lang="en-US" dirty="0" smtClean="0"/>
              <a:t>Base </a:t>
            </a:r>
            <a:r>
              <a:rPr lang="en-US" dirty="0"/>
              <a:t>pay</a:t>
            </a:r>
          </a:p>
          <a:p>
            <a:pPr lvl="3"/>
            <a:r>
              <a:rPr lang="en-US" dirty="0"/>
              <a:t>Benefits</a:t>
            </a:r>
          </a:p>
          <a:p>
            <a:pPr lvl="4"/>
            <a:r>
              <a:rPr lang="en-US" dirty="0"/>
              <a:t>Mandatory</a:t>
            </a:r>
          </a:p>
          <a:p>
            <a:pPr lvl="4"/>
            <a:r>
              <a:rPr lang="en-US" dirty="0" smtClean="0"/>
              <a:t>Optional</a:t>
            </a:r>
          </a:p>
          <a:p>
            <a:pPr lvl="2"/>
            <a:r>
              <a:rPr lang="en-US" dirty="0" smtClean="0"/>
              <a:t>Professional Liability</a:t>
            </a:r>
            <a:endParaRPr lang="en-US" dirty="0"/>
          </a:p>
          <a:p>
            <a:pPr lvl="1"/>
            <a:endParaRPr lang="en-US" dirty="0"/>
          </a:p>
        </p:txBody>
      </p:sp>
    </p:spTree>
    <p:extLst>
      <p:ext uri="{BB962C8B-B14F-4D97-AF65-F5344CB8AC3E}">
        <p14:creationId xmlns:p14="http://schemas.microsoft.com/office/powerpoint/2010/main" val="253695025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Proposal- Continued</a:t>
            </a:r>
            <a:endParaRPr lang="en-US" dirty="0"/>
          </a:p>
        </p:txBody>
      </p:sp>
      <p:sp>
        <p:nvSpPr>
          <p:cNvPr id="3" name="Content Placeholder 2"/>
          <p:cNvSpPr>
            <a:spLocks noGrp="1"/>
          </p:cNvSpPr>
          <p:nvPr>
            <p:ph idx="1"/>
          </p:nvPr>
        </p:nvSpPr>
        <p:spPr/>
        <p:txBody>
          <a:bodyPr/>
          <a:lstStyle/>
          <a:p>
            <a:r>
              <a:rPr lang="en-US" dirty="0" smtClean="0"/>
              <a:t>Quality Improvement Projects- Year One</a:t>
            </a:r>
          </a:p>
          <a:p>
            <a:pPr lvl="1"/>
            <a:r>
              <a:rPr lang="en-US" dirty="0" smtClean="0"/>
              <a:t>Learner Elective Course Formatting- 100 courses</a:t>
            </a:r>
          </a:p>
          <a:p>
            <a:pPr lvl="1"/>
            <a:r>
              <a:rPr lang="en-US" dirty="0" smtClean="0"/>
              <a:t>Textbook-free course design- 50 courses</a:t>
            </a:r>
          </a:p>
          <a:p>
            <a:pPr lvl="1"/>
            <a:r>
              <a:rPr lang="en-US" dirty="0" smtClean="0"/>
              <a:t>Course Portfolios</a:t>
            </a:r>
          </a:p>
          <a:p>
            <a:pPr lvl="1"/>
            <a:r>
              <a:rPr lang="en-US" dirty="0" smtClean="0"/>
              <a:t>38.14 “Employee Ambassador” program</a:t>
            </a:r>
            <a:endParaRPr lang="en-US" dirty="0"/>
          </a:p>
        </p:txBody>
      </p:sp>
    </p:spTree>
    <p:extLst>
      <p:ext uri="{BB962C8B-B14F-4D97-AF65-F5344CB8AC3E}">
        <p14:creationId xmlns:p14="http://schemas.microsoft.com/office/powerpoint/2010/main" val="341183660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Contract Elements</a:t>
            </a:r>
            <a:endParaRPr lang="en-US" dirty="0"/>
          </a:p>
        </p:txBody>
      </p:sp>
      <p:sp>
        <p:nvSpPr>
          <p:cNvPr id="3" name="Content Placeholder 2"/>
          <p:cNvSpPr>
            <a:spLocks noGrp="1"/>
          </p:cNvSpPr>
          <p:nvPr>
            <p:ph idx="1"/>
          </p:nvPr>
        </p:nvSpPr>
        <p:spPr/>
        <p:txBody>
          <a:bodyPr>
            <a:normAutofit fontScale="55000" lnSpcReduction="20000"/>
          </a:bodyPr>
          <a:lstStyle/>
          <a:p>
            <a:r>
              <a:rPr lang="en-US" dirty="0" smtClean="0"/>
              <a:t>Master Contract</a:t>
            </a:r>
          </a:p>
          <a:p>
            <a:pPr lvl="1"/>
            <a:r>
              <a:rPr lang="en-US" dirty="0"/>
              <a:t>Customer oversight/input provisions</a:t>
            </a:r>
          </a:p>
          <a:p>
            <a:pPr lvl="2"/>
            <a:r>
              <a:rPr lang="en-US" dirty="0"/>
              <a:t>These would include clauses allowing for the review of employee evaluations, the specification of particular instructors into particular course sections, etc.</a:t>
            </a:r>
          </a:p>
          <a:p>
            <a:pPr lvl="1"/>
            <a:r>
              <a:rPr lang="en-US" dirty="0"/>
              <a:t>Curriculum Cooperation Agreements</a:t>
            </a:r>
          </a:p>
          <a:p>
            <a:pPr lvl="2"/>
            <a:r>
              <a:rPr lang="en-US" dirty="0"/>
              <a:t>This would include provisions for the cooperation between the parties in curricular matters including the reservation of the right by MATC to determine curriculum contents.</a:t>
            </a:r>
          </a:p>
          <a:p>
            <a:pPr lvl="1"/>
            <a:r>
              <a:rPr lang="en-US" dirty="0"/>
              <a:t>Licensing Agreements</a:t>
            </a:r>
          </a:p>
          <a:p>
            <a:pPr lvl="2"/>
            <a:r>
              <a:rPr lang="en-US" dirty="0"/>
              <a:t>This would include agreements allowing MATC to utilize materials developed by Co-op employees.</a:t>
            </a:r>
          </a:p>
          <a:p>
            <a:pPr lvl="1"/>
            <a:r>
              <a:rPr lang="en-US" dirty="0"/>
              <a:t>Indemnification</a:t>
            </a:r>
          </a:p>
          <a:p>
            <a:pPr lvl="2"/>
            <a:r>
              <a:rPr lang="en-US" dirty="0"/>
              <a:t>This would include agreements in which the Co-op indemnifies MATC against liability in such areas as certification, employee acts and omissions, copyright claims, etc.</a:t>
            </a:r>
          </a:p>
          <a:p>
            <a:pPr lvl="1"/>
            <a:r>
              <a:rPr lang="en-US" dirty="0"/>
              <a:t>Fixed procedures</a:t>
            </a:r>
          </a:p>
          <a:p>
            <a:pPr lvl="2"/>
            <a:r>
              <a:rPr lang="en-US" dirty="0"/>
              <a:t>This would outline standard procedures such as: whether Co-op employees will be provided with MATC e-mail accounts, the timeline for submitting the course schedule to the Co-op and the Co-op returning an assignment list, sick leave protocols, parking, etc</a:t>
            </a:r>
            <a:r>
              <a:rPr lang="en-US" dirty="0" smtClean="0"/>
              <a:t>.</a:t>
            </a:r>
          </a:p>
          <a:p>
            <a:r>
              <a:rPr lang="en-US" dirty="0" smtClean="0"/>
              <a:t>Pricing Agreement</a:t>
            </a:r>
          </a:p>
          <a:p>
            <a:pPr lvl="1"/>
            <a:r>
              <a:rPr lang="en-US" dirty="0" smtClean="0"/>
              <a:t>More frequently modified</a:t>
            </a:r>
          </a:p>
          <a:p>
            <a:pPr lvl="1"/>
            <a:r>
              <a:rPr lang="en-US" dirty="0" smtClean="0"/>
              <a:t>Including provisions for deferred payment and other special pricing options.</a:t>
            </a:r>
            <a:endParaRPr lang="en-US" dirty="0"/>
          </a:p>
          <a:p>
            <a:pPr lvl="1"/>
            <a:endParaRPr lang="en-US" dirty="0"/>
          </a:p>
        </p:txBody>
      </p:sp>
    </p:spTree>
    <p:extLst>
      <p:ext uri="{BB962C8B-B14F-4D97-AF65-F5344CB8AC3E}">
        <p14:creationId xmlns:p14="http://schemas.microsoft.com/office/powerpoint/2010/main" val="227713037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Reception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Still tepid, but they have not said no.</a:t>
            </a:r>
          </a:p>
          <a:p>
            <a:r>
              <a:rPr lang="en-US" dirty="0" smtClean="0"/>
              <a:t>Union task now becomes getting to yes.</a:t>
            </a:r>
          </a:p>
          <a:p>
            <a:endParaRPr lang="en-US" dirty="0"/>
          </a:p>
          <a:p>
            <a:r>
              <a:rPr lang="en-US" dirty="0" smtClean="0"/>
              <a:t>Part-time faculty at presentation sessions have supported proposal.</a:t>
            </a:r>
          </a:p>
          <a:p>
            <a:r>
              <a:rPr lang="en-US" dirty="0" smtClean="0"/>
              <a:t>Deans, </a:t>
            </a:r>
            <a:r>
              <a:rPr lang="en-US" dirty="0"/>
              <a:t>A</a:t>
            </a:r>
            <a:r>
              <a:rPr lang="en-US" dirty="0" smtClean="0"/>
              <a:t>ssociate Deans and other mid-level managers have been enthusiastic about proposal.</a:t>
            </a:r>
          </a:p>
          <a:p>
            <a:r>
              <a:rPr lang="en-US" dirty="0" smtClean="0"/>
              <a:t>Upper admin has not yet informed Board of proposal’s existence. </a:t>
            </a:r>
            <a:endParaRPr lang="en-US" dirty="0"/>
          </a:p>
        </p:txBody>
      </p:sp>
    </p:spTree>
    <p:extLst>
      <p:ext uri="{BB962C8B-B14F-4D97-AF65-F5344CB8AC3E}">
        <p14:creationId xmlns:p14="http://schemas.microsoft.com/office/powerpoint/2010/main" val="7953558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151</TotalTime>
  <Words>965</Words>
  <Application>Microsoft Office PowerPoint</Application>
  <PresentationFormat>On-screen Show (4:3)</PresentationFormat>
  <Paragraphs>127</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Technic</vt:lpstr>
      <vt:lpstr>Part-Time Faculty Lunch &amp; Learn</vt:lpstr>
      <vt:lpstr>Lowndes E-mail</vt:lpstr>
      <vt:lpstr>Co-op Model Status Update</vt:lpstr>
      <vt:lpstr>Initial Presentation made</vt:lpstr>
      <vt:lpstr>Second Presentation Made</vt:lpstr>
      <vt:lpstr>Proposal</vt:lpstr>
      <vt:lpstr>Proposal- Continued</vt:lpstr>
      <vt:lpstr>Contract Elements</vt:lpstr>
      <vt:lpstr>Reception</vt:lpstr>
      <vt:lpstr>How do we make it happen</vt:lpstr>
      <vt:lpstr>Better than any alternative</vt:lpstr>
      <vt:lpstr>Value of Innovation</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Part-Time Faculty Lunch &amp; Learn</dc:title>
  <dc:creator>Main Account</dc:creator>
  <cp:lastModifiedBy>Main Account</cp:lastModifiedBy>
  <cp:revision>14</cp:revision>
  <dcterms:created xsi:type="dcterms:W3CDTF">2011-08-22T17:45:55Z</dcterms:created>
  <dcterms:modified xsi:type="dcterms:W3CDTF">2011-08-22T20:17:15Z</dcterms:modified>
</cp:coreProperties>
</file>