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9"/>
  </p:notesMasterIdLst>
  <p:sldIdLst>
    <p:sldId id="256" r:id="rId2"/>
    <p:sldId id="257" r:id="rId3"/>
    <p:sldId id="259" r:id="rId4"/>
    <p:sldId id="258" r:id="rId5"/>
    <p:sldId id="260" r:id="rId6"/>
    <p:sldId id="267" r:id="rId7"/>
    <p:sldId id="262" r:id="rId8"/>
    <p:sldId id="261" r:id="rId9"/>
    <p:sldId id="263" r:id="rId10"/>
    <p:sldId id="264" r:id="rId11"/>
    <p:sldId id="281" r:id="rId12"/>
    <p:sldId id="282" r:id="rId13"/>
    <p:sldId id="283" r:id="rId14"/>
    <p:sldId id="266" r:id="rId15"/>
    <p:sldId id="265" r:id="rId16"/>
    <p:sldId id="268" r:id="rId17"/>
    <p:sldId id="270" r:id="rId18"/>
    <p:sldId id="269" r:id="rId19"/>
    <p:sldId id="271" r:id="rId20"/>
    <p:sldId id="284" r:id="rId21"/>
    <p:sldId id="279" r:id="rId22"/>
    <p:sldId id="280" r:id="rId23"/>
    <p:sldId id="272" r:id="rId24"/>
    <p:sldId id="274" r:id="rId25"/>
    <p:sldId id="277" r:id="rId26"/>
    <p:sldId id="278" r:id="rId27"/>
    <p:sldId id="27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93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B2B65B-A134-45FC-8007-CBCDC838FEC0}" type="datetimeFigureOut">
              <a:rPr lang="en-US" smtClean="0"/>
              <a:t>8/23/2011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4EAD54-A2E9-4B3D-BBFB-9ECEE6F45FB7}" type="slidenum">
              <a:rPr lang="en-US" smtClean="0"/>
              <a:t>‹#›</a:t>
            </a:fld>
            <a:endParaRPr lang="en-US"/>
          </a:p>
        </p:txBody>
      </p:sp>
    </p:spTree>
    <p:extLst>
      <p:ext uri="{BB962C8B-B14F-4D97-AF65-F5344CB8AC3E}">
        <p14:creationId xmlns:p14="http://schemas.microsoft.com/office/powerpoint/2010/main" val="3465337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0B8DFC-E7B4-4810-8107-E6074713DBE6}" type="slidenum">
              <a:rPr lang="en-US">
                <a:solidFill>
                  <a:prstClr val="black"/>
                </a:solidFill>
              </a:rPr>
              <a:pPr/>
              <a:t>21</a:t>
            </a:fld>
            <a:endParaRPr lang="en-US">
              <a:solidFill>
                <a:prstClr val="black"/>
              </a:solidFill>
            </a:endParaRPr>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5F6C15-21F4-4C1C-90A4-2F876D2B2782}" type="slidenum">
              <a:rPr lang="en-US">
                <a:solidFill>
                  <a:prstClr val="black"/>
                </a:solidFill>
              </a:rPr>
              <a:pPr/>
              <a:t>22</a:t>
            </a:fld>
            <a:endParaRPr lang="en-US">
              <a:solidFill>
                <a:prstClr val="black"/>
              </a:solidFill>
            </a:endParaRPr>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6322" name="Group 2"/>
          <p:cNvGrpSpPr>
            <a:grpSpLocks/>
          </p:cNvGrpSpPr>
          <p:nvPr/>
        </p:nvGrpSpPr>
        <p:grpSpPr bwMode="auto">
          <a:xfrm>
            <a:off x="0" y="0"/>
            <a:ext cx="8458200" cy="5943600"/>
            <a:chOff x="0" y="0"/>
            <a:chExt cx="5328" cy="3744"/>
          </a:xfrm>
        </p:grpSpPr>
        <p:sp>
          <p:nvSpPr>
            <p:cNvPr id="56323" name="Freeform 3"/>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56324"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Lst>
              <a:ahLst/>
              <a:cxnLst>
                <a:cxn ang="0">
                  <a:pos x="T0" y="T1"/>
                </a:cxn>
                <a:cxn ang="0">
                  <a:pos x="T2" y="T3"/>
                </a:cxn>
                <a:cxn ang="0">
                  <a:pos x="T4" y="T5"/>
                </a:cxn>
                <a:cxn ang="0">
                  <a:pos x="T6" y="T7"/>
                </a:cxn>
                <a:cxn ang="0">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grpSp>
      <p:sp>
        <p:nvSpPr>
          <p:cNvPr id="563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56326" name="Rectangle 6"/>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56327" name="Rectangle 7"/>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56328" name="Rectangle 8"/>
          <p:cNvSpPr>
            <a:spLocks noGrp="1" noChangeArrowheads="1"/>
          </p:cNvSpPr>
          <p:nvPr>
            <p:ph type="sldNum" sz="quarter" idx="4"/>
          </p:nvPr>
        </p:nvSpPr>
        <p:spPr/>
        <p:txBody>
          <a:bodyPr/>
          <a:lstStyle>
            <a:lvl1pPr>
              <a:defRPr/>
            </a:lvl1pPr>
          </a:lstStyle>
          <a:p>
            <a:fld id="{167DF256-B278-4A5E-B64C-9EA30E0471D6}" type="slidenum">
              <a:rPr lang="en-US">
                <a:solidFill>
                  <a:srgbClr val="FFFFFF"/>
                </a:solidFill>
              </a:rPr>
              <a:pPr/>
              <a:t>‹#›</a:t>
            </a:fld>
            <a:endParaRPr lang="en-US">
              <a:solidFill>
                <a:srgbClr val="FFFFFF"/>
              </a:solidFill>
            </a:endParaRPr>
          </a:p>
        </p:txBody>
      </p:sp>
      <p:sp>
        <p:nvSpPr>
          <p:cNvPr id="563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Click to edit Master title style</a:t>
            </a:r>
          </a:p>
        </p:txBody>
      </p:sp>
    </p:spTree>
    <p:extLst>
      <p:ext uri="{BB962C8B-B14F-4D97-AF65-F5344CB8AC3E}">
        <p14:creationId xmlns:p14="http://schemas.microsoft.com/office/powerpoint/2010/main" val="41104558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3434C8A4-46EA-4C9F-A738-113E3C0D33F8}"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679446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8604E956-E95B-4D4C-BE52-BCF1173289AB}"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902783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6441063B-C49C-4DD0-91FB-3AE4512497EA}" type="slidenum">
              <a:rPr lang="en-US"/>
              <a:pPr/>
              <a:t>‹#›</a:t>
            </a:fld>
            <a:endParaRPr lang="en-US"/>
          </a:p>
        </p:txBody>
      </p:sp>
    </p:spTree>
    <p:extLst>
      <p:ext uri="{BB962C8B-B14F-4D97-AF65-F5344CB8AC3E}">
        <p14:creationId xmlns:p14="http://schemas.microsoft.com/office/powerpoint/2010/main" val="1524815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FCB720F-CA80-4B42-AB59-5C2FC7E7D01F}"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8108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9ED077F-7B21-47BC-9398-55062510049E}"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27299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DEECA15A-03BA-4924-8090-A72CF2FC3737}"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99560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0DC0430E-B5B2-4CFD-A6E3-F49CFEAEE51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109405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79D2DD6-D22E-453D-B32F-D592729F2B5E}"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65117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B5954C9F-0080-47D4-8AF8-8E6BAD5541A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000708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B521365-9A50-4CD7-8D7F-3FD04080482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72534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1C2233EB-5DE7-4897-AC29-48ED1F7DE5FA}"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147429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5298" name="Group 2"/>
          <p:cNvGrpSpPr>
            <a:grpSpLocks/>
          </p:cNvGrpSpPr>
          <p:nvPr/>
        </p:nvGrpSpPr>
        <p:grpSpPr bwMode="auto">
          <a:xfrm>
            <a:off x="0" y="0"/>
            <a:ext cx="7242175" cy="1981200"/>
            <a:chOff x="0" y="0"/>
            <a:chExt cx="4562" cy="1248"/>
          </a:xfrm>
        </p:grpSpPr>
        <p:sp>
          <p:nvSpPr>
            <p:cNvPr id="55299" name="Freeform 3"/>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55300"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Lst>
              <a:ahLst/>
              <a:cxnLst>
                <a:cxn ang="0">
                  <a:pos x="T0" y="T1"/>
                </a:cxn>
                <a:cxn ang="0">
                  <a:pos x="T2" y="T3"/>
                </a:cxn>
                <a:cxn ang="0">
                  <a:pos x="T4" y="T5"/>
                </a:cxn>
                <a:cxn ang="0">
                  <a:pos x="T6" y="T7"/>
                </a:cxn>
                <a:cxn ang="0">
                  <a:pos x="T8" y="T9"/>
                </a:cxn>
                <a:cxn ang="0">
                  <a:pos x="T10" y="T11"/>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grpSp>
      <p:sp>
        <p:nvSpPr>
          <p:cNvPr id="55301" name="Rectangle 5"/>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5302" name="Rectangle 6"/>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3" name="Rectangle 7"/>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pPr>
            <a:endParaRPr lang="en-US">
              <a:solidFill>
                <a:srgbClr val="FFFFFF"/>
              </a:solidFill>
            </a:endParaRPr>
          </a:p>
        </p:txBody>
      </p:sp>
      <p:sp>
        <p:nvSpPr>
          <p:cNvPr id="55304"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pPr>
            <a:endParaRPr lang="en-US">
              <a:solidFill>
                <a:srgbClr val="FFFFFF"/>
              </a:solidFill>
            </a:endParaRPr>
          </a:p>
        </p:txBody>
      </p:sp>
      <p:sp>
        <p:nvSpPr>
          <p:cNvPr id="55305" name="Rectangle 9"/>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pPr>
            <a:fld id="{03DC84CD-F332-4FE4-979B-08A19C03248B}" type="slidenum">
              <a:rPr lang="en-US">
                <a:solidFill>
                  <a:srgbClr val="FFFFFF"/>
                </a:solidFill>
              </a:rPr>
              <a:pPr fontAlgn="base">
                <a:spcBef>
                  <a:spcPct val="0"/>
                </a:spcBef>
                <a:spcAft>
                  <a:spcPct val="0"/>
                </a:spcAft>
              </a:pPr>
              <a:t>‹#›</a:t>
            </a:fld>
            <a:endParaRPr lang="en-US">
              <a:solidFill>
                <a:srgbClr val="FFFFFF"/>
              </a:solidFill>
            </a:endParaRPr>
          </a:p>
        </p:txBody>
      </p:sp>
    </p:spTree>
    <p:extLst>
      <p:ext uri="{BB962C8B-B14F-4D97-AF65-F5344CB8AC3E}">
        <p14:creationId xmlns:p14="http://schemas.microsoft.com/office/powerpoint/2010/main" val="912864525"/>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733" r:id="rId12"/>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nces.ed.gov/iped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1"/>
          </p:nvPr>
        </p:nvSpPr>
        <p:spPr/>
        <p:txBody>
          <a:bodyPr/>
          <a:lstStyle/>
          <a:p>
            <a:r>
              <a:rPr lang="en-US" dirty="0" smtClean="0"/>
              <a:t>Convocation Break-Out</a:t>
            </a:r>
          </a:p>
          <a:p>
            <a:r>
              <a:rPr lang="en-US" dirty="0" smtClean="0"/>
              <a:t>8/24/11</a:t>
            </a:r>
            <a:endParaRPr lang="en-US" dirty="0"/>
          </a:p>
        </p:txBody>
      </p:sp>
      <p:sp>
        <p:nvSpPr>
          <p:cNvPr id="2" name="Title 1"/>
          <p:cNvSpPr>
            <a:spLocks noGrp="1"/>
          </p:cNvSpPr>
          <p:nvPr>
            <p:ph type="ctrTitle" sz="quarter"/>
          </p:nvPr>
        </p:nvSpPr>
        <p:spPr/>
        <p:txBody>
          <a:bodyPr/>
          <a:lstStyle/>
          <a:p>
            <a:r>
              <a:rPr lang="en-US" dirty="0" smtClean="0"/>
              <a:t>Part-Time Faculty Co-op proposal </a:t>
            </a:r>
            <a:endParaRPr lang="en-US" dirty="0"/>
          </a:p>
        </p:txBody>
      </p:sp>
    </p:spTree>
    <p:extLst>
      <p:ext uri="{BB962C8B-B14F-4D97-AF65-F5344CB8AC3E}">
        <p14:creationId xmlns:p14="http://schemas.microsoft.com/office/powerpoint/2010/main" val="106036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Projects</a:t>
            </a:r>
            <a:endParaRPr lang="en-US" dirty="0"/>
          </a:p>
        </p:txBody>
      </p:sp>
      <p:sp>
        <p:nvSpPr>
          <p:cNvPr id="3" name="Content Placeholder 2"/>
          <p:cNvSpPr>
            <a:spLocks noGrp="1"/>
          </p:cNvSpPr>
          <p:nvPr>
            <p:ph idx="1"/>
          </p:nvPr>
        </p:nvSpPr>
        <p:spPr/>
        <p:txBody>
          <a:bodyPr/>
          <a:lstStyle/>
          <a:p>
            <a:r>
              <a:rPr lang="en-US" dirty="0" smtClean="0"/>
              <a:t>Year One- </a:t>
            </a:r>
            <a:r>
              <a:rPr lang="en-US" dirty="0"/>
              <a:t>s</a:t>
            </a:r>
            <a:r>
              <a:rPr lang="en-US" dirty="0" smtClean="0"/>
              <a:t>ee handouts</a:t>
            </a:r>
          </a:p>
          <a:p>
            <a:pPr lvl="1"/>
            <a:r>
              <a:rPr lang="en-US" dirty="0" smtClean="0"/>
              <a:t>Learner Elective Course Formatting- 100 courses/</a:t>
            </a:r>
            <a:r>
              <a:rPr lang="en-US" dirty="0" err="1" smtClean="0"/>
              <a:t>yr</a:t>
            </a:r>
            <a:endParaRPr lang="en-US" dirty="0" smtClean="0"/>
          </a:p>
          <a:p>
            <a:pPr lvl="1"/>
            <a:r>
              <a:rPr lang="en-US" dirty="0" smtClean="0"/>
              <a:t>Textbook-free course design- 50 courses/</a:t>
            </a:r>
            <a:r>
              <a:rPr lang="en-US" dirty="0" err="1" smtClean="0"/>
              <a:t>yr</a:t>
            </a:r>
            <a:endParaRPr lang="en-US" dirty="0" smtClean="0"/>
          </a:p>
          <a:p>
            <a:pPr lvl="1"/>
            <a:r>
              <a:rPr lang="en-US" dirty="0" smtClean="0"/>
              <a:t>Course Portfolios</a:t>
            </a:r>
          </a:p>
          <a:p>
            <a:pPr lvl="1"/>
            <a:r>
              <a:rPr lang="en-US" dirty="0" smtClean="0"/>
              <a:t>38.14 “Employee Ambassador” program</a:t>
            </a:r>
          </a:p>
          <a:p>
            <a:endParaRPr lang="en-US" dirty="0"/>
          </a:p>
        </p:txBody>
      </p:sp>
    </p:spTree>
    <p:extLst>
      <p:ext uri="{BB962C8B-B14F-4D97-AF65-F5344CB8AC3E}">
        <p14:creationId xmlns:p14="http://schemas.microsoft.com/office/powerpoint/2010/main" val="1385485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to MATC</a:t>
            </a:r>
            <a:endParaRPr lang="en-US"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n-US" dirty="0" smtClean="0"/>
              <a:t>Cost Savings- $3 million dollars/yr. +</a:t>
            </a:r>
          </a:p>
          <a:p>
            <a:pPr lvl="1"/>
            <a:r>
              <a:rPr lang="en-US" dirty="0" smtClean="0"/>
              <a:t>Ability to front-end load savings, potentially covering entire 2012-2013 budget shortfall</a:t>
            </a:r>
          </a:p>
          <a:p>
            <a:r>
              <a:rPr lang="en-US" b="1" dirty="0" smtClean="0"/>
              <a:t>Ability to spread impact of current shortfall over 2-3 years</a:t>
            </a:r>
          </a:p>
          <a:p>
            <a:pPr lvl="1"/>
            <a:r>
              <a:rPr lang="en-US" dirty="0" smtClean="0"/>
              <a:t>Co-op, as private company, can borrow for operating expenses</a:t>
            </a:r>
          </a:p>
          <a:p>
            <a:pPr lvl="1"/>
            <a:r>
              <a:rPr lang="en-US" dirty="0" smtClean="0"/>
              <a:t>Achieve cost savings through retirements and natural attrition, minimizing layoffs</a:t>
            </a:r>
          </a:p>
          <a:p>
            <a:r>
              <a:rPr lang="en-US" dirty="0" smtClean="0"/>
              <a:t>Repurpose staff into revenue-generating functions</a:t>
            </a:r>
          </a:p>
          <a:p>
            <a:r>
              <a:rPr lang="en-US" dirty="0" smtClean="0"/>
              <a:t>Improve quality of Part-Time Faculty and part-time faculty support</a:t>
            </a:r>
          </a:p>
          <a:p>
            <a:pPr lvl="1"/>
            <a:r>
              <a:rPr lang="en-US" dirty="0" smtClean="0"/>
              <a:t>Improve quality of instruction</a:t>
            </a:r>
          </a:p>
          <a:p>
            <a:r>
              <a:rPr lang="en-US" dirty="0" smtClean="0"/>
              <a:t>No course cancellations or program eliminations</a:t>
            </a:r>
          </a:p>
          <a:p>
            <a:r>
              <a:rPr lang="en-US" dirty="0" smtClean="0"/>
              <a:t>Allows full staffing of new buildings</a:t>
            </a:r>
          </a:p>
          <a:p>
            <a:r>
              <a:rPr lang="en-US" dirty="0" smtClean="0"/>
              <a:t>Substantial process improvements vs. current system</a:t>
            </a:r>
            <a:endParaRPr lang="en-US" dirty="0"/>
          </a:p>
        </p:txBody>
      </p:sp>
    </p:spTree>
    <p:extLst>
      <p:ext uri="{BB962C8B-B14F-4D97-AF65-F5344CB8AC3E}">
        <p14:creationId xmlns:p14="http://schemas.microsoft.com/office/powerpoint/2010/main" val="896750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to FT Faculty and PSRP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Avoid/minimize layoffs</a:t>
            </a:r>
          </a:p>
          <a:p>
            <a:r>
              <a:rPr lang="en-US" dirty="0" smtClean="0"/>
              <a:t>No restrictions on PSRP teaching part-time</a:t>
            </a:r>
          </a:p>
          <a:p>
            <a:r>
              <a:rPr lang="en-US" dirty="0" smtClean="0"/>
              <a:t>Avoid program eliminations</a:t>
            </a:r>
          </a:p>
          <a:p>
            <a:r>
              <a:rPr lang="en-US" dirty="0" smtClean="0"/>
              <a:t>Avoid class size increases</a:t>
            </a:r>
          </a:p>
          <a:p>
            <a:r>
              <a:rPr lang="en-US" dirty="0" smtClean="0"/>
              <a:t>Creates “breathing room” to repurpose or reposition staff</a:t>
            </a:r>
          </a:p>
          <a:p>
            <a:r>
              <a:rPr lang="en-US" dirty="0" smtClean="0"/>
              <a:t>Achieves cost savings through efficiency improvements, not by piling more work onto existing staff</a:t>
            </a:r>
            <a:endParaRPr lang="en-US" dirty="0"/>
          </a:p>
        </p:txBody>
      </p:sp>
    </p:spTree>
    <p:extLst>
      <p:ext uri="{BB962C8B-B14F-4D97-AF65-F5344CB8AC3E}">
        <p14:creationId xmlns:p14="http://schemas.microsoft.com/office/powerpoint/2010/main" val="253378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of Innovation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Budget problem is long term- not short term.</a:t>
            </a:r>
          </a:p>
          <a:p>
            <a:pPr lvl="1"/>
            <a:r>
              <a:rPr lang="en-US" dirty="0" smtClean="0"/>
              <a:t>Even when Walker levy freezes are lifted, college will hit its levy cap in 2 years or less.</a:t>
            </a:r>
          </a:p>
          <a:p>
            <a:pPr lvl="1"/>
            <a:r>
              <a:rPr lang="en-US" dirty="0" smtClean="0"/>
              <a:t>Pay gap got much worse this year.</a:t>
            </a:r>
          </a:p>
          <a:p>
            <a:pPr lvl="1"/>
            <a:r>
              <a:rPr lang="en-US" dirty="0" smtClean="0"/>
              <a:t>15-24 year old district population in 10-year downward slide.</a:t>
            </a:r>
          </a:p>
          <a:p>
            <a:r>
              <a:rPr lang="en-US" dirty="0" smtClean="0"/>
              <a:t>Potential to be a national model for PT faculty.</a:t>
            </a:r>
          </a:p>
          <a:p>
            <a:r>
              <a:rPr lang="en-US" dirty="0" smtClean="0"/>
              <a:t>Ability to demonstrate a real commitment to fiscal responsibility.</a:t>
            </a:r>
          </a:p>
          <a:p>
            <a:r>
              <a:rPr lang="en-US" dirty="0" smtClean="0"/>
              <a:t>Ability to take meaningful steps to repair the relationship with Part-time faculty.</a:t>
            </a:r>
          </a:p>
          <a:p>
            <a:r>
              <a:rPr lang="en-US" dirty="0" smtClean="0"/>
              <a:t>Huge PR benefit from adoption. Huge PR disaster from rejection.</a:t>
            </a:r>
          </a:p>
          <a:p>
            <a:pPr marL="0" indent="0">
              <a:buNone/>
            </a:pPr>
            <a:endParaRPr lang="en-US" dirty="0"/>
          </a:p>
        </p:txBody>
      </p:sp>
    </p:spTree>
    <p:extLst>
      <p:ext uri="{BB962C8B-B14F-4D97-AF65-F5344CB8AC3E}">
        <p14:creationId xmlns:p14="http://schemas.microsoft.com/office/powerpoint/2010/main" val="2155122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Convergence of Two Trends</a:t>
            </a:r>
            <a:endParaRPr lang="en-US" dirty="0"/>
          </a:p>
        </p:txBody>
      </p:sp>
      <p:sp>
        <p:nvSpPr>
          <p:cNvPr id="3" name="Content Placeholder 2"/>
          <p:cNvSpPr>
            <a:spLocks noGrp="1"/>
          </p:cNvSpPr>
          <p:nvPr>
            <p:ph idx="1"/>
          </p:nvPr>
        </p:nvSpPr>
        <p:spPr/>
        <p:txBody>
          <a:bodyPr/>
          <a:lstStyle/>
          <a:p>
            <a:r>
              <a:rPr lang="en-US" dirty="0" smtClean="0"/>
              <a:t>Operating </a:t>
            </a:r>
            <a:r>
              <a:rPr lang="en-US" dirty="0"/>
              <a:t>L</a:t>
            </a:r>
            <a:r>
              <a:rPr lang="en-US" dirty="0" smtClean="0"/>
              <a:t>evy Ceiling</a:t>
            </a:r>
          </a:p>
          <a:p>
            <a:r>
              <a:rPr lang="en-US" dirty="0" smtClean="0"/>
              <a:t>PT/FT Pay Gap</a:t>
            </a:r>
            <a:endParaRPr lang="en-US" dirty="0"/>
          </a:p>
        </p:txBody>
      </p:sp>
    </p:spTree>
    <p:extLst>
      <p:ext uri="{BB962C8B-B14F-4D97-AF65-F5344CB8AC3E}">
        <p14:creationId xmlns:p14="http://schemas.microsoft.com/office/powerpoint/2010/main" val="2216709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Background Info</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Budget problem is a long-term problem, not a short term problem.</a:t>
            </a:r>
          </a:p>
          <a:p>
            <a:pPr lvl="1"/>
            <a:r>
              <a:rPr lang="en-US" dirty="0" smtClean="0"/>
              <a:t>Walker legislation accelerated crisis.</a:t>
            </a:r>
          </a:p>
          <a:p>
            <a:pPr lvl="1"/>
            <a:r>
              <a:rPr lang="en-US" dirty="0" smtClean="0"/>
              <a:t>Even without Walker limitations, MATC will hit its levy cap in two years or less.</a:t>
            </a:r>
          </a:p>
          <a:p>
            <a:r>
              <a:rPr lang="en-US" dirty="0" smtClean="0"/>
              <a:t>Equalized value of district trending down</a:t>
            </a:r>
          </a:p>
          <a:p>
            <a:pPr lvl="1"/>
            <a:r>
              <a:rPr lang="en-US" dirty="0" smtClean="0"/>
              <a:t>Residential property is 70% of the total value of the district</a:t>
            </a:r>
          </a:p>
          <a:p>
            <a:r>
              <a:rPr lang="en-US" dirty="0" smtClean="0"/>
              <a:t>15-24 year old district population will experience 4% decline from 2010-2020. (2000-2010 was 7% increase)</a:t>
            </a:r>
            <a:endParaRPr lang="en-US" dirty="0"/>
          </a:p>
        </p:txBody>
      </p:sp>
    </p:spTree>
    <p:extLst>
      <p:ext uri="{BB962C8B-B14F-4D97-AF65-F5344CB8AC3E}">
        <p14:creationId xmlns:p14="http://schemas.microsoft.com/office/powerpoint/2010/main" val="3454202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WI Residential Value Projections</a:t>
            </a:r>
          </a:p>
        </p:txBody>
      </p:sp>
      <p:pic>
        <p:nvPicPr>
          <p:cNvPr id="102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3" y="1371600"/>
            <a:ext cx="9063037"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6" name="Text Box 6"/>
          <p:cNvSpPr txBox="1">
            <a:spLocks noChangeArrowheads="1"/>
          </p:cNvSpPr>
          <p:nvPr/>
        </p:nvSpPr>
        <p:spPr bwMode="auto">
          <a:xfrm>
            <a:off x="533400" y="5715000"/>
            <a:ext cx="8153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dirty="0">
                <a:latin typeface="Arial" charset="0"/>
              </a:rPr>
              <a:t>Source: Wisconsin Taxpayers Alliance. “Property Values Down, but Bubble Remains.”  8/27/2010</a:t>
            </a:r>
          </a:p>
        </p:txBody>
      </p:sp>
    </p:spTree>
    <p:extLst>
      <p:ext uri="{BB962C8B-B14F-4D97-AF65-F5344CB8AC3E}">
        <p14:creationId xmlns:p14="http://schemas.microsoft.com/office/powerpoint/2010/main" val="1032262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3200"/>
              <a:t>Impact of Housing Bubble on Equalized Value of Property in District</a:t>
            </a:r>
          </a:p>
        </p:txBody>
      </p:sp>
      <p:sp>
        <p:nvSpPr>
          <p:cNvPr id="11267" name="Rectangle 3"/>
          <p:cNvSpPr>
            <a:spLocks noGrp="1" noChangeArrowheads="1"/>
          </p:cNvSpPr>
          <p:nvPr>
            <p:ph idx="1"/>
          </p:nvPr>
        </p:nvSpPr>
        <p:spPr/>
        <p:txBody>
          <a:bodyPr/>
          <a:lstStyle/>
          <a:p>
            <a:pPr>
              <a:lnSpc>
                <a:spcPct val="90000"/>
              </a:lnSpc>
            </a:pPr>
            <a:r>
              <a:rPr lang="en-US" sz="2800" dirty="0"/>
              <a:t>Rapid increases in housing prices led to Rapid increases in Equalized Value of District.</a:t>
            </a:r>
          </a:p>
          <a:p>
            <a:pPr>
              <a:lnSpc>
                <a:spcPct val="90000"/>
              </a:lnSpc>
            </a:pPr>
            <a:r>
              <a:rPr lang="en-US" sz="2800" dirty="0"/>
              <a:t>This allowed consistent increases in operational levy of more than 5% per year, without these increases being consistently reflected in the mill rate.</a:t>
            </a:r>
          </a:p>
          <a:p>
            <a:pPr>
              <a:lnSpc>
                <a:spcPct val="90000"/>
              </a:lnSpc>
            </a:pPr>
            <a:r>
              <a:rPr lang="en-US" sz="2800" dirty="0"/>
              <a:t>Slowed rate of price increases in housing in 2007 and 2008, followed by price decline, has rapidly pushed the mill rate towards the 1.50 cap.</a:t>
            </a:r>
          </a:p>
          <a:p>
            <a:pPr>
              <a:lnSpc>
                <a:spcPct val="90000"/>
              </a:lnSpc>
              <a:buFont typeface="Wingdings" pitchFamily="2" charset="2"/>
              <a:buNone/>
            </a:pPr>
            <a:endParaRPr lang="en-US" sz="2800" dirty="0"/>
          </a:p>
          <a:p>
            <a:pPr>
              <a:lnSpc>
                <a:spcPct val="90000"/>
              </a:lnSpc>
            </a:pPr>
            <a:endParaRPr lang="en-US" sz="2800" dirty="0"/>
          </a:p>
          <a:p>
            <a:pPr>
              <a:lnSpc>
                <a:spcPct val="90000"/>
              </a:lnSpc>
            </a:pPr>
            <a:endParaRPr lang="en-US" sz="2800" dirty="0"/>
          </a:p>
        </p:txBody>
      </p:sp>
    </p:spTree>
    <p:extLst>
      <p:ext uri="{BB962C8B-B14F-4D97-AF65-F5344CB8AC3E}">
        <p14:creationId xmlns:p14="http://schemas.microsoft.com/office/powerpoint/2010/main" val="2815910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n-US" sz="4000" dirty="0"/>
              <a:t>Impact of Future Equalized Value Changes on Operating Levy</a:t>
            </a:r>
          </a:p>
        </p:txBody>
      </p:sp>
      <p:sp>
        <p:nvSpPr>
          <p:cNvPr id="20483" name="Rectangle 3"/>
          <p:cNvSpPr>
            <a:spLocks noGrp="1" noChangeArrowheads="1"/>
          </p:cNvSpPr>
          <p:nvPr>
            <p:ph idx="1"/>
          </p:nvPr>
        </p:nvSpPr>
        <p:spPr/>
        <p:txBody>
          <a:bodyPr/>
          <a:lstStyle/>
          <a:p>
            <a:pPr>
              <a:lnSpc>
                <a:spcPct val="90000"/>
              </a:lnSpc>
            </a:pPr>
            <a:r>
              <a:rPr lang="en-US" sz="2400" dirty="0"/>
              <a:t>Once the mil rate hits 1.50, the percentage increase in operating levy is limited to percentage increase in the equalized value of the property of the district.</a:t>
            </a:r>
          </a:p>
          <a:p>
            <a:pPr>
              <a:lnSpc>
                <a:spcPct val="90000"/>
              </a:lnSpc>
            </a:pPr>
            <a:r>
              <a:rPr lang="en-US" sz="2400" dirty="0"/>
              <a:t>The 20 year average levy increase for MATC is 7.1%.</a:t>
            </a:r>
          </a:p>
          <a:p>
            <a:pPr>
              <a:lnSpc>
                <a:spcPct val="90000"/>
              </a:lnSpc>
            </a:pPr>
            <a:r>
              <a:rPr lang="en-US" sz="2400" dirty="0"/>
              <a:t>The average MATC operating levy increase from 2003 to </a:t>
            </a:r>
            <a:r>
              <a:rPr lang="en-US" sz="2400" dirty="0" smtClean="0"/>
              <a:t>2010 </a:t>
            </a:r>
            <a:r>
              <a:rPr lang="en-US" sz="2400" dirty="0"/>
              <a:t>is 6.63%.</a:t>
            </a:r>
          </a:p>
          <a:p>
            <a:pPr>
              <a:lnSpc>
                <a:spcPct val="90000"/>
              </a:lnSpc>
            </a:pPr>
            <a:r>
              <a:rPr lang="en-US" sz="2400" dirty="0"/>
              <a:t>Once the mil rate hits 1.50, these levy increases are only sustainable if the equalized value of the property in the district increases at 6.63% per year.</a:t>
            </a:r>
          </a:p>
          <a:p>
            <a:pPr>
              <a:lnSpc>
                <a:spcPct val="90000"/>
              </a:lnSpc>
            </a:pPr>
            <a:r>
              <a:rPr lang="en-US" sz="2400" dirty="0"/>
              <a:t>From 1960-2000, the long term trend in US housing prices was the rate of inflation plus 0.2%.</a:t>
            </a:r>
          </a:p>
          <a:p>
            <a:pPr>
              <a:lnSpc>
                <a:spcPct val="90000"/>
              </a:lnSpc>
            </a:pPr>
            <a:endParaRPr lang="en-US" sz="2400" dirty="0"/>
          </a:p>
        </p:txBody>
      </p:sp>
    </p:spTree>
    <p:extLst>
      <p:ext uri="{BB962C8B-B14F-4D97-AF65-F5344CB8AC3E}">
        <p14:creationId xmlns:p14="http://schemas.microsoft.com/office/powerpoint/2010/main" val="2880648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Operational Levy Increase</a:t>
            </a:r>
          </a:p>
        </p:txBody>
      </p:sp>
      <p:graphicFrame>
        <p:nvGraphicFramePr>
          <p:cNvPr id="5791" name="Group 671"/>
          <p:cNvGraphicFramePr>
            <a:graphicFrameLocks noGrp="1"/>
          </p:cNvGraphicFramePr>
          <p:nvPr>
            <p:ph type="tbl" idx="1"/>
          </p:nvPr>
        </p:nvGraphicFramePr>
        <p:xfrm>
          <a:off x="457200" y="1600200"/>
          <a:ext cx="7924800" cy="4346577"/>
        </p:xfrm>
        <a:graphic>
          <a:graphicData uri="http://schemas.openxmlformats.org/drawingml/2006/table">
            <a:tbl>
              <a:tblPr/>
              <a:tblGrid>
                <a:gridCol w="1827213"/>
                <a:gridCol w="3048000"/>
                <a:gridCol w="3049587"/>
              </a:tblGrid>
              <a:tr h="604838">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Year</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Operational Levy</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Levy increase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9900">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2003-04</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$59,341,471.19</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2004-05</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$63,063,767.55</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6.27%</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2005-06</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$66,334,089.40</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5.19%</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2006-07</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$70,227,164.36</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5.87%</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2007-08</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$74,086,203.60</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5.50%</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2008-09</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$78,432,398.52</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5.87%</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8313">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2009-10</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$85,383,769.05</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8.86%</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6725">
                <a:tc>
                  <a:txBody>
                    <a:bodyPr/>
                    <a:lstStyle/>
                    <a:p>
                      <a:pPr marL="342900" marR="0" lvl="0" indent="-342900" algn="l"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2010-11</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$92,926,111.46</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hlink"/>
                        </a:buClr>
                        <a:buSzPct val="80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8.83%</a:t>
                      </a: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00707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“Co-op Proposal”?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Part-time faculty union dissolves and re-organizes as a non-profit corporation (the “Co-op” or “Guild”).</a:t>
            </a:r>
          </a:p>
          <a:p>
            <a:pPr lvl="1"/>
            <a:r>
              <a:rPr lang="en-US" dirty="0" smtClean="0"/>
              <a:t>Non-profit corporation forms a wholly-owned for-profit corporation (the employment agency).</a:t>
            </a:r>
          </a:p>
          <a:p>
            <a:pPr lvl="2"/>
            <a:r>
              <a:rPr lang="en-US" dirty="0" smtClean="0"/>
              <a:t>Two corporation structure selected for maximum flexibility and to meet IRS requirements.</a:t>
            </a:r>
          </a:p>
          <a:p>
            <a:r>
              <a:rPr lang="en-US" dirty="0" smtClean="0"/>
              <a:t>Organization employs part-time faculty and contracts with college to provide instruction for courses.</a:t>
            </a:r>
          </a:p>
          <a:p>
            <a:endParaRPr lang="en-US" dirty="0"/>
          </a:p>
        </p:txBody>
      </p:sp>
    </p:spTree>
    <p:extLst>
      <p:ext uri="{BB962C8B-B14F-4D97-AF65-F5344CB8AC3E}">
        <p14:creationId xmlns:p14="http://schemas.microsoft.com/office/powerpoint/2010/main" val="2556895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 Gap</a:t>
            </a:r>
            <a:endParaRPr lang="en-US" dirty="0"/>
          </a:p>
        </p:txBody>
      </p:sp>
      <p:sp>
        <p:nvSpPr>
          <p:cNvPr id="4" name="Content Placeholder 3"/>
          <p:cNvSpPr>
            <a:spLocks noGrp="1"/>
          </p:cNvSpPr>
          <p:nvPr>
            <p:ph idx="1"/>
          </p:nvPr>
        </p:nvSpPr>
        <p:spPr/>
        <p:txBody>
          <a:bodyPr/>
          <a:lstStyle/>
          <a:p>
            <a:r>
              <a:rPr lang="en-US" dirty="0" smtClean="0"/>
              <a:t>Insulting/ demoralizing/ infuriating to PT faculty</a:t>
            </a:r>
          </a:p>
          <a:p>
            <a:r>
              <a:rPr lang="en-US" dirty="0" smtClean="0"/>
              <a:t>Lethal to FT faculty</a:t>
            </a:r>
            <a:endParaRPr lang="en-US" dirty="0"/>
          </a:p>
        </p:txBody>
      </p:sp>
    </p:spTree>
    <p:extLst>
      <p:ext uri="{BB962C8B-B14F-4D97-AF65-F5344CB8AC3E}">
        <p14:creationId xmlns:p14="http://schemas.microsoft.com/office/powerpoint/2010/main" val="2872236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0"/>
            <a:ext cx="7086600" cy="684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 Box 5"/>
          <p:cNvSpPr txBox="1">
            <a:spLocks noChangeArrowheads="1"/>
          </p:cNvSpPr>
          <p:nvPr/>
        </p:nvSpPr>
        <p:spPr bwMode="auto">
          <a:xfrm>
            <a:off x="0" y="228600"/>
            <a:ext cx="1981200" cy="549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FFFF"/>
                </a:solidFill>
                <a:latin typeface="Arial" charset="0"/>
              </a:rPr>
              <a:t>Outside Sources of Information</a:t>
            </a:r>
          </a:p>
          <a:p>
            <a:pPr fontAlgn="base">
              <a:spcBef>
                <a:spcPct val="50000"/>
              </a:spcBef>
              <a:spcAft>
                <a:spcPct val="0"/>
              </a:spcAft>
            </a:pPr>
            <a:endParaRPr lang="en-US">
              <a:solidFill>
                <a:srgbClr val="FFFFFF"/>
              </a:solidFill>
              <a:latin typeface="Arial" charset="0"/>
            </a:endParaRPr>
          </a:p>
          <a:p>
            <a:pPr fontAlgn="base">
              <a:spcBef>
                <a:spcPct val="50000"/>
              </a:spcBef>
              <a:spcAft>
                <a:spcPct val="0"/>
              </a:spcAft>
            </a:pPr>
            <a:r>
              <a:rPr lang="en-US">
                <a:solidFill>
                  <a:srgbClr val="FFFFFF"/>
                </a:solidFill>
                <a:latin typeface="Arial" charset="0"/>
              </a:rPr>
              <a:t>IPEDS Database</a:t>
            </a:r>
          </a:p>
          <a:p>
            <a:pPr fontAlgn="base">
              <a:spcBef>
                <a:spcPct val="50000"/>
              </a:spcBef>
              <a:spcAft>
                <a:spcPct val="0"/>
              </a:spcAft>
            </a:pPr>
            <a:r>
              <a:rPr lang="en-US" sz="1200">
                <a:solidFill>
                  <a:srgbClr val="FFFFFF"/>
                </a:solidFill>
                <a:latin typeface="Arial" charset="0"/>
                <a:hlinkClick r:id="rId4"/>
              </a:rPr>
              <a:t>http://nces.ed.gov/ipeds/</a:t>
            </a:r>
            <a:endParaRPr lang="en-US" sz="1200">
              <a:solidFill>
                <a:srgbClr val="FFFFFF"/>
              </a:solidFill>
              <a:latin typeface="Arial" charset="0"/>
            </a:endParaRPr>
          </a:p>
          <a:p>
            <a:pPr fontAlgn="base">
              <a:spcBef>
                <a:spcPct val="50000"/>
              </a:spcBef>
              <a:spcAft>
                <a:spcPct val="0"/>
              </a:spcAft>
            </a:pPr>
            <a:endParaRPr lang="en-US" sz="1200">
              <a:solidFill>
                <a:srgbClr val="FFFFFF"/>
              </a:solidFill>
              <a:latin typeface="Arial" charset="0"/>
            </a:endParaRPr>
          </a:p>
          <a:p>
            <a:pPr fontAlgn="base">
              <a:spcBef>
                <a:spcPct val="50000"/>
              </a:spcBef>
              <a:spcAft>
                <a:spcPct val="0"/>
              </a:spcAft>
            </a:pPr>
            <a:r>
              <a:rPr lang="en-US">
                <a:solidFill>
                  <a:srgbClr val="FFFFFF"/>
                </a:solidFill>
                <a:latin typeface="Arial" charset="0"/>
              </a:rPr>
              <a:t>State System Data</a:t>
            </a:r>
          </a:p>
          <a:p>
            <a:pPr fontAlgn="base">
              <a:spcBef>
                <a:spcPct val="50000"/>
              </a:spcBef>
              <a:spcAft>
                <a:spcPct val="0"/>
              </a:spcAft>
            </a:pPr>
            <a:r>
              <a:rPr lang="en-US" sz="1200">
                <a:solidFill>
                  <a:srgbClr val="FFFFFF"/>
                </a:solidFill>
                <a:latin typeface="Arial" charset="0"/>
              </a:rPr>
              <a:t>WTCS System Data</a:t>
            </a:r>
          </a:p>
          <a:p>
            <a:pPr fontAlgn="base">
              <a:spcBef>
                <a:spcPct val="50000"/>
              </a:spcBef>
              <a:spcAft>
                <a:spcPct val="0"/>
              </a:spcAft>
            </a:pPr>
            <a:r>
              <a:rPr lang="en-US" sz="1200">
                <a:solidFill>
                  <a:srgbClr val="FFFFFF"/>
                </a:solidFill>
                <a:latin typeface="Arial" charset="0"/>
              </a:rPr>
              <a:t>State Budget Data</a:t>
            </a:r>
          </a:p>
          <a:p>
            <a:pPr fontAlgn="base">
              <a:spcBef>
                <a:spcPct val="50000"/>
              </a:spcBef>
              <a:spcAft>
                <a:spcPct val="0"/>
              </a:spcAft>
            </a:pPr>
            <a:r>
              <a:rPr lang="en-US" sz="1200">
                <a:solidFill>
                  <a:srgbClr val="FFFFFF"/>
                </a:solidFill>
                <a:latin typeface="Arial" charset="0"/>
              </a:rPr>
              <a:t>Legislative Audit Bureau Data</a:t>
            </a:r>
          </a:p>
          <a:p>
            <a:pPr fontAlgn="base">
              <a:spcBef>
                <a:spcPct val="50000"/>
              </a:spcBef>
              <a:spcAft>
                <a:spcPct val="0"/>
              </a:spcAft>
            </a:pPr>
            <a:endParaRPr lang="en-US" sz="1200">
              <a:solidFill>
                <a:srgbClr val="FFFFFF"/>
              </a:solidFill>
              <a:latin typeface="Arial" charset="0"/>
            </a:endParaRPr>
          </a:p>
          <a:p>
            <a:pPr fontAlgn="base">
              <a:spcBef>
                <a:spcPct val="50000"/>
              </a:spcBef>
              <a:spcAft>
                <a:spcPct val="0"/>
              </a:spcAft>
            </a:pPr>
            <a:r>
              <a:rPr lang="en-US">
                <a:solidFill>
                  <a:srgbClr val="FFFFFF"/>
                </a:solidFill>
                <a:latin typeface="Arial" charset="0"/>
              </a:rPr>
              <a:t>Internal Documents</a:t>
            </a:r>
          </a:p>
          <a:p>
            <a:pPr fontAlgn="base">
              <a:spcBef>
                <a:spcPct val="50000"/>
              </a:spcBef>
              <a:spcAft>
                <a:spcPct val="0"/>
              </a:spcAft>
            </a:pPr>
            <a:r>
              <a:rPr lang="en-US" sz="1200">
                <a:solidFill>
                  <a:srgbClr val="FFFFFF"/>
                </a:solidFill>
                <a:latin typeface="Arial" charset="0"/>
              </a:rPr>
              <a:t>Budget Documents</a:t>
            </a:r>
          </a:p>
          <a:p>
            <a:pPr fontAlgn="base">
              <a:spcBef>
                <a:spcPct val="50000"/>
              </a:spcBef>
              <a:spcAft>
                <a:spcPct val="0"/>
              </a:spcAft>
            </a:pPr>
            <a:r>
              <a:rPr lang="en-US" sz="1200">
                <a:solidFill>
                  <a:srgbClr val="FFFFFF"/>
                </a:solidFill>
                <a:latin typeface="Arial" charset="0"/>
              </a:rPr>
              <a:t>Accreditation Documents</a:t>
            </a:r>
          </a:p>
          <a:p>
            <a:pPr fontAlgn="base">
              <a:spcBef>
                <a:spcPct val="50000"/>
              </a:spcBef>
              <a:spcAft>
                <a:spcPct val="0"/>
              </a:spcAft>
            </a:pPr>
            <a:r>
              <a:rPr lang="en-US" sz="1200">
                <a:solidFill>
                  <a:srgbClr val="FFFFFF"/>
                </a:solidFill>
                <a:latin typeface="Arial" charset="0"/>
              </a:rPr>
              <a:t>Board Documents</a:t>
            </a:r>
          </a:p>
        </p:txBody>
      </p:sp>
    </p:spTree>
    <p:extLst>
      <p:ext uri="{BB962C8B-B14F-4D97-AF65-F5344CB8AC3E}">
        <p14:creationId xmlns:p14="http://schemas.microsoft.com/office/powerpoint/2010/main" val="3295855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0"/>
            <a:ext cx="7010400"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ext Box 5"/>
          <p:cNvSpPr txBox="1">
            <a:spLocks noChangeArrowheads="1"/>
          </p:cNvSpPr>
          <p:nvPr/>
        </p:nvSpPr>
        <p:spPr bwMode="auto">
          <a:xfrm>
            <a:off x="0" y="152400"/>
            <a:ext cx="213360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FFFF"/>
                </a:solidFill>
                <a:latin typeface="Arial" charset="0"/>
              </a:rPr>
              <a:t>Sample of Data</a:t>
            </a:r>
          </a:p>
          <a:p>
            <a:pPr fontAlgn="base">
              <a:spcBef>
                <a:spcPct val="50000"/>
              </a:spcBef>
              <a:spcAft>
                <a:spcPct val="0"/>
              </a:spcAft>
            </a:pPr>
            <a:r>
              <a:rPr lang="en-US">
                <a:solidFill>
                  <a:srgbClr val="FFFFFF"/>
                </a:solidFill>
                <a:latin typeface="Arial" charset="0"/>
              </a:rPr>
              <a:t>retrieved regarding</a:t>
            </a:r>
          </a:p>
          <a:p>
            <a:pPr fontAlgn="base">
              <a:spcBef>
                <a:spcPct val="50000"/>
              </a:spcBef>
              <a:spcAft>
                <a:spcPct val="0"/>
              </a:spcAft>
            </a:pPr>
            <a:r>
              <a:rPr lang="en-US">
                <a:solidFill>
                  <a:srgbClr val="FFFFFF"/>
                </a:solidFill>
                <a:latin typeface="Arial" charset="0"/>
              </a:rPr>
              <a:t>MATC FT Faculty</a:t>
            </a:r>
          </a:p>
        </p:txBody>
      </p:sp>
    </p:spTree>
    <p:extLst>
      <p:ext uri="{BB962C8B-B14F-4D97-AF65-F5344CB8AC3E}">
        <p14:creationId xmlns:p14="http://schemas.microsoft.com/office/powerpoint/2010/main" val="2780847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4" name="Object 2"/>
          <p:cNvGraphicFramePr>
            <a:graphicFrameLocks noChangeAspect="1"/>
          </p:cNvGraphicFramePr>
          <p:nvPr/>
        </p:nvGraphicFramePr>
        <p:xfrm>
          <a:off x="185738" y="423863"/>
          <a:ext cx="8772525" cy="6010275"/>
        </p:xfrm>
        <a:graphic>
          <a:graphicData uri="http://schemas.openxmlformats.org/presentationml/2006/ole">
            <mc:AlternateContent xmlns:mc="http://schemas.openxmlformats.org/markup-compatibility/2006">
              <mc:Choice xmlns:v="urn:schemas-microsoft-com:vml" Requires="v">
                <p:oleObj spid="_x0000_s1029" name="Chart" r:id="rId3" imgW="8772452" imgH="6010385" progId="Excel.Chart.8">
                  <p:embed/>
                </p:oleObj>
              </mc:Choice>
              <mc:Fallback>
                <p:oleObj name="Chart" r:id="rId3" imgW="8772452" imgH="6010385"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738" y="423863"/>
                        <a:ext cx="8772525" cy="601027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45376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6" name="Object 4"/>
          <p:cNvGraphicFramePr>
            <a:graphicFrameLocks noChangeAspect="1"/>
          </p:cNvGraphicFramePr>
          <p:nvPr/>
        </p:nvGraphicFramePr>
        <p:xfrm>
          <a:off x="138113" y="409575"/>
          <a:ext cx="8867775" cy="6038850"/>
        </p:xfrm>
        <a:graphic>
          <a:graphicData uri="http://schemas.openxmlformats.org/presentationml/2006/ole">
            <mc:AlternateContent xmlns:mc="http://schemas.openxmlformats.org/markup-compatibility/2006">
              <mc:Choice xmlns:v="urn:schemas-microsoft-com:vml" Requires="v">
                <p:oleObj spid="_x0000_s3076" name="Chart" r:id="rId3" imgW="8867727" imgH="6038824" progId="Excel.Chart.8">
                  <p:embed/>
                </p:oleObj>
              </mc:Choice>
              <mc:Fallback>
                <p:oleObj name="Chart" r:id="rId3" imgW="8867727" imgH="6038824"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113" y="409575"/>
                        <a:ext cx="8867775" cy="603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98101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descr="coup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600"/>
            <a:ext cx="4762500" cy="3238500"/>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descr="interest_graph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4572000"/>
            <a:ext cx="2667000" cy="2122488"/>
          </a:xfrm>
          <a:prstGeom prst="rect">
            <a:avLst/>
          </a:prstGeom>
          <a:noFill/>
          <a:extLst>
            <a:ext uri="{909E8E84-426E-40DD-AFC4-6F175D3DCCD1}">
              <a14:hiddenFill xmlns:a14="http://schemas.microsoft.com/office/drawing/2010/main">
                <a:solidFill>
                  <a:srgbClr val="FFFFFF"/>
                </a:solidFill>
              </a14:hiddenFill>
            </a:ext>
          </a:extLst>
        </p:spPr>
      </p:pic>
      <p:sp>
        <p:nvSpPr>
          <p:cNvPr id="9224" name="Rectangle 8"/>
          <p:cNvSpPr>
            <a:spLocks noGrp="1" noChangeArrowheads="1"/>
          </p:cNvSpPr>
          <p:nvPr>
            <p:ph type="title"/>
          </p:nvPr>
        </p:nvSpPr>
        <p:spPr/>
        <p:txBody>
          <a:bodyPr/>
          <a:lstStyle/>
          <a:p>
            <a:r>
              <a:rPr lang="en-US"/>
              <a:t>The Compound Interest Curve</a:t>
            </a:r>
          </a:p>
        </p:txBody>
      </p:sp>
      <p:sp>
        <p:nvSpPr>
          <p:cNvPr id="9225" name="Text Box 9"/>
          <p:cNvSpPr txBox="1">
            <a:spLocks noChangeArrowheads="1"/>
          </p:cNvSpPr>
          <p:nvPr/>
        </p:nvSpPr>
        <p:spPr bwMode="auto">
          <a:xfrm>
            <a:off x="4953000" y="1524000"/>
            <a:ext cx="38862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FFFF"/>
                </a:solidFill>
                <a:latin typeface="Arial" charset="0"/>
              </a:rPr>
              <a:t>The “Widening Gap” phenomenon is due to the compounding effect of raises over time.  If the percentage increases are the same for PT and FT faculty, the gap in compensation will inevitably grow wider.</a:t>
            </a:r>
          </a:p>
        </p:txBody>
      </p:sp>
      <p:sp>
        <p:nvSpPr>
          <p:cNvPr id="9226" name="Text Box 10"/>
          <p:cNvSpPr txBox="1">
            <a:spLocks noChangeArrowheads="1"/>
          </p:cNvSpPr>
          <p:nvPr/>
        </p:nvSpPr>
        <p:spPr bwMode="auto">
          <a:xfrm>
            <a:off x="533400" y="4724400"/>
            <a:ext cx="50292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FFFF"/>
                </a:solidFill>
                <a:latin typeface="Arial" charset="0"/>
              </a:rPr>
              <a:t>The slope of the curve increases over time.  This means that the “gap” problem will grow worse at an accelerating rate.  FT compensation pulls away from PT compensation and the dollar difference gets bigger and bigger and bigger.</a:t>
            </a:r>
          </a:p>
        </p:txBody>
      </p:sp>
    </p:spTree>
    <p:extLst>
      <p:ext uri="{BB962C8B-B14F-4D97-AF65-F5344CB8AC3E}">
        <p14:creationId xmlns:p14="http://schemas.microsoft.com/office/powerpoint/2010/main" val="3887892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coup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05000"/>
            <a:ext cx="4495800" cy="30575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269" name="Object 5"/>
          <p:cNvGraphicFramePr>
            <a:graphicFrameLocks noChangeAspect="1"/>
          </p:cNvGraphicFramePr>
          <p:nvPr/>
        </p:nvGraphicFramePr>
        <p:xfrm>
          <a:off x="4572000" y="1862138"/>
          <a:ext cx="4572000" cy="3114675"/>
        </p:xfrm>
        <a:graphic>
          <a:graphicData uri="http://schemas.openxmlformats.org/presentationml/2006/ole">
            <mc:AlternateContent xmlns:mc="http://schemas.openxmlformats.org/markup-compatibility/2006">
              <mc:Choice xmlns:v="urn:schemas-microsoft-com:vml" Requires="v">
                <p:oleObj spid="_x0000_s4100" name="Chart" r:id="rId4" imgW="8867727" imgH="6038824" progId="Excel.Chart.8">
                  <p:embed/>
                </p:oleObj>
              </mc:Choice>
              <mc:Fallback>
                <p:oleObj name="Chart" r:id="rId4" imgW="8867727" imgH="6038824"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862138"/>
                        <a:ext cx="4572000" cy="311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70" name="Rectangle 6"/>
          <p:cNvSpPr>
            <a:spLocks noGrp="1" noChangeArrowheads="1"/>
          </p:cNvSpPr>
          <p:nvPr>
            <p:ph type="title"/>
          </p:nvPr>
        </p:nvSpPr>
        <p:spPr/>
        <p:txBody>
          <a:bodyPr/>
          <a:lstStyle/>
          <a:p>
            <a:r>
              <a:rPr lang="en-US"/>
              <a:t>Mathematical Inevitability</a:t>
            </a:r>
          </a:p>
        </p:txBody>
      </p:sp>
      <p:sp>
        <p:nvSpPr>
          <p:cNvPr id="11271" name="Text Box 7"/>
          <p:cNvSpPr txBox="1">
            <a:spLocks noChangeArrowheads="1"/>
          </p:cNvSpPr>
          <p:nvPr/>
        </p:nvSpPr>
        <p:spPr bwMode="auto">
          <a:xfrm>
            <a:off x="533400" y="5257800"/>
            <a:ext cx="8153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FFFF"/>
                </a:solidFill>
                <a:latin typeface="Arial" charset="0"/>
              </a:rPr>
              <a:t>Over time, it becomes economically indefensible to have courses taught by Full Time Faculty, particularly in the absence of any significant difference in the quality of instruction, tuition paid, or instructor credentials.</a:t>
            </a:r>
          </a:p>
        </p:txBody>
      </p:sp>
    </p:spTree>
    <p:extLst>
      <p:ext uri="{BB962C8B-B14F-4D97-AF65-F5344CB8AC3E}">
        <p14:creationId xmlns:p14="http://schemas.microsoft.com/office/powerpoint/2010/main" val="1504693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Colliding trends</a:t>
            </a:r>
            <a:endParaRPr lang="en-US" dirty="0"/>
          </a:p>
        </p:txBody>
      </p:sp>
      <p:sp>
        <p:nvSpPr>
          <p:cNvPr id="3" name="Content Placeholder 2"/>
          <p:cNvSpPr>
            <a:spLocks noGrp="1"/>
          </p:cNvSpPr>
          <p:nvPr>
            <p:ph idx="1"/>
          </p:nvPr>
        </p:nvSpPr>
        <p:spPr/>
        <p:txBody>
          <a:bodyPr/>
          <a:lstStyle/>
          <a:p>
            <a:r>
              <a:rPr lang="en-US" sz="2800" dirty="0" smtClean="0"/>
              <a:t>Revenues Limited/Frozen</a:t>
            </a:r>
          </a:p>
          <a:p>
            <a:r>
              <a:rPr lang="en-US" sz="2800" dirty="0" smtClean="0"/>
              <a:t>“Premium” for FT faculty increasing at accelerating rate</a:t>
            </a:r>
          </a:p>
          <a:p>
            <a:r>
              <a:rPr lang="en-US" sz="2800" dirty="0" smtClean="0"/>
              <a:t>Shift to PT faculty is inevitable</a:t>
            </a:r>
          </a:p>
          <a:p>
            <a:pPr lvl="1"/>
            <a:r>
              <a:rPr lang="en-US" sz="2400" dirty="0" smtClean="0"/>
              <a:t>Current PT faculty business model is harmful to the educational mission of the college.</a:t>
            </a:r>
          </a:p>
          <a:p>
            <a:pPr lvl="1"/>
            <a:r>
              <a:rPr lang="en-US" sz="2400" dirty="0" smtClean="0"/>
              <a:t>How successful can the college be if, 10 years from now, 75% of its courses are taught by angry, disengaged, poorly compensated, part time faculty who turn over at a rate of 35% per year?</a:t>
            </a:r>
            <a:endParaRPr lang="en-US" sz="2400" dirty="0"/>
          </a:p>
        </p:txBody>
      </p:sp>
    </p:spTree>
    <p:extLst>
      <p:ext uri="{BB962C8B-B14F-4D97-AF65-F5344CB8AC3E}">
        <p14:creationId xmlns:p14="http://schemas.microsoft.com/office/powerpoint/2010/main" val="194670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 Operations</a:t>
            </a:r>
            <a:endParaRPr lang="en-US" dirty="0"/>
          </a:p>
        </p:txBody>
      </p:sp>
      <p:sp>
        <p:nvSpPr>
          <p:cNvPr id="3" name="Content Placeholder 2"/>
          <p:cNvSpPr>
            <a:spLocks noGrp="1"/>
          </p:cNvSpPr>
          <p:nvPr>
            <p:ph idx="1"/>
          </p:nvPr>
        </p:nvSpPr>
        <p:spPr/>
        <p:txBody>
          <a:bodyPr/>
          <a:lstStyle/>
          <a:p>
            <a:r>
              <a:rPr lang="en-US" dirty="0" smtClean="0"/>
              <a:t>Co-op will contract with employers to provide instructors.</a:t>
            </a:r>
          </a:p>
          <a:p>
            <a:r>
              <a:rPr lang="en-US" dirty="0" smtClean="0"/>
              <a:t>Instructors will be employees of the Co-op, not the college.</a:t>
            </a:r>
          </a:p>
          <a:p>
            <a:r>
              <a:rPr lang="en-US" dirty="0" smtClean="0"/>
              <a:t>Co-op</a:t>
            </a:r>
            <a:r>
              <a:rPr lang="en-US" dirty="0" smtClean="0"/>
              <a:t> will perform human resource functions for the instructors.</a:t>
            </a:r>
          </a:p>
          <a:p>
            <a:r>
              <a:rPr lang="en-US" dirty="0" smtClean="0"/>
              <a:t>Co-op</a:t>
            </a:r>
            <a:r>
              <a:rPr lang="en-US" dirty="0" smtClean="0"/>
              <a:t> will quote the employer a flat rate per contact hour.</a:t>
            </a:r>
          </a:p>
          <a:p>
            <a:endParaRPr lang="en-US" dirty="0"/>
          </a:p>
        </p:txBody>
      </p:sp>
    </p:spTree>
    <p:extLst>
      <p:ext uri="{BB962C8B-B14F-4D97-AF65-F5344CB8AC3E}">
        <p14:creationId xmlns:p14="http://schemas.microsoft.com/office/powerpoint/2010/main" val="2185410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 Operations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See handout</a:t>
            </a:r>
          </a:p>
          <a:p>
            <a:r>
              <a:rPr lang="en-US" dirty="0" smtClean="0"/>
              <a:t>Co-op employs PT faculty.  Takes responsibility for:</a:t>
            </a:r>
          </a:p>
          <a:p>
            <a:pPr lvl="2"/>
            <a:r>
              <a:rPr lang="en-US" dirty="0" smtClean="0"/>
              <a:t>Hiring</a:t>
            </a:r>
          </a:p>
          <a:p>
            <a:pPr lvl="2"/>
            <a:r>
              <a:rPr lang="en-US" dirty="0" smtClean="0"/>
              <a:t>Scheduling/ Course assignments</a:t>
            </a:r>
          </a:p>
          <a:p>
            <a:pPr lvl="2"/>
            <a:r>
              <a:rPr lang="en-US" dirty="0" smtClean="0"/>
              <a:t>Certification</a:t>
            </a:r>
          </a:p>
          <a:p>
            <a:pPr lvl="2"/>
            <a:r>
              <a:rPr lang="en-US" dirty="0" smtClean="0"/>
              <a:t>Training</a:t>
            </a:r>
          </a:p>
          <a:p>
            <a:pPr lvl="2"/>
            <a:r>
              <a:rPr lang="en-US" dirty="0" smtClean="0"/>
              <a:t>Sick Leave/ Subs</a:t>
            </a:r>
          </a:p>
          <a:p>
            <a:pPr lvl="2"/>
            <a:r>
              <a:rPr lang="en-US" dirty="0" smtClean="0"/>
              <a:t>Evaluation</a:t>
            </a:r>
          </a:p>
          <a:p>
            <a:pPr lvl="2"/>
            <a:r>
              <a:rPr lang="en-US" dirty="0" smtClean="0"/>
              <a:t>Professional Development</a:t>
            </a:r>
          </a:p>
          <a:p>
            <a:pPr lvl="2"/>
            <a:r>
              <a:rPr lang="en-US" dirty="0" smtClean="0"/>
              <a:t>Payroll</a:t>
            </a:r>
          </a:p>
          <a:p>
            <a:pPr lvl="3"/>
            <a:r>
              <a:rPr lang="en-US" dirty="0" smtClean="0"/>
              <a:t>Base pay</a:t>
            </a:r>
          </a:p>
          <a:p>
            <a:pPr lvl="3"/>
            <a:r>
              <a:rPr lang="en-US" dirty="0" smtClean="0"/>
              <a:t>Benefits</a:t>
            </a:r>
          </a:p>
          <a:p>
            <a:pPr lvl="4"/>
            <a:r>
              <a:rPr lang="en-US" dirty="0" smtClean="0"/>
              <a:t>Mandatory</a:t>
            </a:r>
          </a:p>
          <a:p>
            <a:pPr lvl="4"/>
            <a:r>
              <a:rPr lang="en-US" dirty="0" smtClean="0"/>
              <a:t>Optional</a:t>
            </a:r>
          </a:p>
          <a:p>
            <a:pPr lvl="2"/>
            <a:r>
              <a:rPr lang="en-US" dirty="0" smtClean="0"/>
              <a:t>Professional Liability</a:t>
            </a:r>
          </a:p>
          <a:p>
            <a:endParaRPr lang="en-US" dirty="0"/>
          </a:p>
        </p:txBody>
      </p:sp>
    </p:spTree>
    <p:extLst>
      <p:ext uri="{BB962C8B-B14F-4D97-AF65-F5344CB8AC3E}">
        <p14:creationId xmlns:p14="http://schemas.microsoft.com/office/powerpoint/2010/main" val="242467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Employer perspective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School provides a list of courses requiring staffing to Co-op.</a:t>
            </a:r>
          </a:p>
          <a:p>
            <a:r>
              <a:rPr lang="en-US" dirty="0" smtClean="0"/>
              <a:t>Co-op provides certified instructors to teach courses, covers absences and conducts annual evaluations.</a:t>
            </a:r>
          </a:p>
          <a:p>
            <a:r>
              <a:rPr lang="en-US" dirty="0" smtClean="0"/>
              <a:t>Multi-year agreements possible for control and predictability of future costs.</a:t>
            </a:r>
          </a:p>
          <a:p>
            <a:r>
              <a:rPr lang="en-US" dirty="0" smtClean="0"/>
              <a:t>School no longer responsible for benefits, unemployment insurance, worker’s comp, tax withholding, payroll, hiring, certification, evaluations, pay calculations or scheduling.</a:t>
            </a:r>
          </a:p>
          <a:p>
            <a:endParaRPr lang="en-US" dirty="0"/>
          </a:p>
        </p:txBody>
      </p:sp>
    </p:spTree>
    <p:extLst>
      <p:ext uri="{BB962C8B-B14F-4D97-AF65-F5344CB8AC3E}">
        <p14:creationId xmlns:p14="http://schemas.microsoft.com/office/powerpoint/2010/main" val="3876473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Co-op Operations</a:t>
            </a:r>
            <a:endParaRPr lang="en-US" dirty="0"/>
          </a:p>
        </p:txBody>
      </p:sp>
      <p:sp>
        <p:nvSpPr>
          <p:cNvPr id="3" name="Text Placeholder 2"/>
          <p:cNvSpPr>
            <a:spLocks noGrp="1"/>
          </p:cNvSpPr>
          <p:nvPr>
            <p:ph type="body" idx="1"/>
          </p:nvPr>
        </p:nvSpPr>
        <p:spPr/>
        <p:txBody>
          <a:bodyPr/>
          <a:lstStyle/>
          <a:p>
            <a:r>
              <a:rPr lang="en-US" dirty="0" smtClean="0"/>
              <a:t>Payroll</a:t>
            </a:r>
            <a:endParaRPr lang="en-US" dirty="0"/>
          </a:p>
        </p:txBody>
      </p:sp>
      <p:sp>
        <p:nvSpPr>
          <p:cNvPr id="4" name="Content Placeholder 3"/>
          <p:cNvSpPr>
            <a:spLocks noGrp="1"/>
          </p:cNvSpPr>
          <p:nvPr>
            <p:ph sz="half" idx="2"/>
          </p:nvPr>
        </p:nvSpPr>
        <p:spPr/>
        <p:txBody>
          <a:bodyPr>
            <a:normAutofit fontScale="92500"/>
          </a:bodyPr>
          <a:lstStyle/>
          <a:p>
            <a:r>
              <a:rPr lang="en-US" dirty="0" smtClean="0"/>
              <a:t>Co-op handles bi-weekly payroll</a:t>
            </a:r>
          </a:p>
          <a:p>
            <a:r>
              <a:rPr lang="en-US" dirty="0" smtClean="0"/>
              <a:t>Co-op calculates withholding</a:t>
            </a:r>
          </a:p>
          <a:p>
            <a:r>
              <a:rPr lang="en-US" dirty="0" smtClean="0"/>
              <a:t>Co-op resolves any payroll errors</a:t>
            </a:r>
          </a:p>
          <a:p>
            <a:r>
              <a:rPr lang="en-US" dirty="0" smtClean="0"/>
              <a:t>Co-op tracks use of sick time, if any</a:t>
            </a:r>
          </a:p>
          <a:p>
            <a:r>
              <a:rPr lang="en-US" dirty="0" smtClean="0"/>
              <a:t>Co-op handles all tax paperwork (w-2, w-4, etc.)</a:t>
            </a:r>
          </a:p>
          <a:p>
            <a:endParaRPr lang="en-US" dirty="0"/>
          </a:p>
        </p:txBody>
      </p:sp>
      <p:sp>
        <p:nvSpPr>
          <p:cNvPr id="5" name="Text Placeholder 4"/>
          <p:cNvSpPr>
            <a:spLocks noGrp="1"/>
          </p:cNvSpPr>
          <p:nvPr>
            <p:ph type="body" sz="quarter" idx="3"/>
          </p:nvPr>
        </p:nvSpPr>
        <p:spPr/>
        <p:txBody>
          <a:bodyPr/>
          <a:lstStyle/>
          <a:p>
            <a:r>
              <a:rPr lang="en-US" dirty="0" smtClean="0"/>
              <a:t>Contractor Status</a:t>
            </a:r>
            <a:endParaRPr lang="en-US" dirty="0"/>
          </a:p>
        </p:txBody>
      </p:sp>
      <p:sp>
        <p:nvSpPr>
          <p:cNvPr id="6" name="Content Placeholder 5"/>
          <p:cNvSpPr>
            <a:spLocks noGrp="1"/>
          </p:cNvSpPr>
          <p:nvPr>
            <p:ph sz="quarter" idx="4"/>
          </p:nvPr>
        </p:nvSpPr>
        <p:spPr/>
        <p:txBody>
          <a:bodyPr>
            <a:normAutofit fontScale="77500" lnSpcReduction="20000"/>
          </a:bodyPr>
          <a:lstStyle/>
          <a:p>
            <a:r>
              <a:rPr lang="en-US" dirty="0" smtClean="0"/>
              <a:t>College provides list of courses, Co-op provides staff.</a:t>
            </a:r>
          </a:p>
          <a:p>
            <a:r>
              <a:rPr lang="en-US" dirty="0" smtClean="0"/>
              <a:t>Instructors can work at more than one college/ more than one center within a college.</a:t>
            </a:r>
          </a:p>
          <a:p>
            <a:r>
              <a:rPr lang="en-US" dirty="0" smtClean="0"/>
              <a:t>No load limitations</a:t>
            </a:r>
          </a:p>
          <a:p>
            <a:r>
              <a:rPr lang="en-US" dirty="0" smtClean="0"/>
              <a:t>No restriction on PSRP performing PT instructional work</a:t>
            </a:r>
          </a:p>
          <a:p>
            <a:r>
              <a:rPr lang="en-US" dirty="0" smtClean="0"/>
              <a:t>Access to a broader pool of instructors</a:t>
            </a:r>
          </a:p>
          <a:p>
            <a:r>
              <a:rPr lang="en-US" dirty="0" smtClean="0"/>
              <a:t>No tax liability, nor unemployment insurance, nor workers comp.</a:t>
            </a:r>
          </a:p>
          <a:p>
            <a:r>
              <a:rPr lang="en-US" dirty="0" smtClean="0"/>
              <a:t>No exposure to overtime risk for college</a:t>
            </a:r>
          </a:p>
          <a:p>
            <a:endParaRPr lang="en-US" dirty="0" smtClean="0"/>
          </a:p>
          <a:p>
            <a:endParaRPr lang="en-US" dirty="0"/>
          </a:p>
        </p:txBody>
      </p:sp>
    </p:spTree>
    <p:extLst>
      <p:ext uri="{BB962C8B-B14F-4D97-AF65-F5344CB8AC3E}">
        <p14:creationId xmlns:p14="http://schemas.microsoft.com/office/powerpoint/2010/main" val="3212607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Co-op Operations</a:t>
            </a:r>
            <a:endParaRPr lang="en-US" dirty="0"/>
          </a:p>
        </p:txBody>
      </p:sp>
      <p:sp>
        <p:nvSpPr>
          <p:cNvPr id="5" name="Text Placeholder 4"/>
          <p:cNvSpPr>
            <a:spLocks noGrp="1"/>
          </p:cNvSpPr>
          <p:nvPr>
            <p:ph type="body" idx="1"/>
          </p:nvPr>
        </p:nvSpPr>
        <p:spPr/>
        <p:txBody>
          <a:bodyPr/>
          <a:lstStyle/>
          <a:p>
            <a:r>
              <a:rPr lang="en-US" dirty="0" smtClean="0"/>
              <a:t>Hiring</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Co-op solicits staff/ headhunts</a:t>
            </a:r>
          </a:p>
          <a:p>
            <a:r>
              <a:rPr lang="en-US" dirty="0" smtClean="0"/>
              <a:t>Co-op processes new hire paperwork</a:t>
            </a:r>
          </a:p>
          <a:p>
            <a:r>
              <a:rPr lang="en-US" dirty="0" smtClean="0"/>
              <a:t>Co-op completes reference checks </a:t>
            </a:r>
          </a:p>
          <a:p>
            <a:r>
              <a:rPr lang="en-US" dirty="0" smtClean="0"/>
              <a:t>Co-op completes certification paperwork</a:t>
            </a:r>
          </a:p>
          <a:p>
            <a:r>
              <a:rPr lang="en-US" dirty="0" smtClean="0"/>
              <a:t>Co-op handles employee orientations</a:t>
            </a:r>
          </a:p>
          <a:p>
            <a:endParaRPr lang="en-US" dirty="0"/>
          </a:p>
        </p:txBody>
      </p:sp>
      <p:sp>
        <p:nvSpPr>
          <p:cNvPr id="7" name="Text Placeholder 6"/>
          <p:cNvSpPr>
            <a:spLocks noGrp="1"/>
          </p:cNvSpPr>
          <p:nvPr>
            <p:ph type="body" sz="quarter" idx="3"/>
          </p:nvPr>
        </p:nvSpPr>
        <p:spPr/>
        <p:txBody>
          <a:bodyPr/>
          <a:lstStyle/>
          <a:p>
            <a:r>
              <a:rPr lang="en-US" dirty="0" smtClean="0"/>
              <a:t>Certification</a:t>
            </a:r>
            <a:endParaRPr lang="en-US" dirty="0"/>
          </a:p>
        </p:txBody>
      </p:sp>
      <p:sp>
        <p:nvSpPr>
          <p:cNvPr id="8" name="Content Placeholder 7"/>
          <p:cNvSpPr>
            <a:spLocks noGrp="1"/>
          </p:cNvSpPr>
          <p:nvPr>
            <p:ph sz="quarter" idx="4"/>
          </p:nvPr>
        </p:nvSpPr>
        <p:spPr/>
        <p:txBody>
          <a:bodyPr>
            <a:normAutofit fontScale="85000" lnSpcReduction="10000"/>
          </a:bodyPr>
          <a:lstStyle/>
          <a:p>
            <a:r>
              <a:rPr lang="en-US" dirty="0" smtClean="0"/>
              <a:t>Certification information for employees accessible through employee portal</a:t>
            </a:r>
          </a:p>
          <a:p>
            <a:r>
              <a:rPr lang="en-US" dirty="0"/>
              <a:t>C</a:t>
            </a:r>
            <a:r>
              <a:rPr lang="en-US" dirty="0" smtClean="0"/>
              <a:t>ontract with MATC for certification courses under 38.14 </a:t>
            </a:r>
          </a:p>
          <a:p>
            <a:r>
              <a:rPr lang="en-US" dirty="0" smtClean="0"/>
              <a:t>On-line versions of each certification course</a:t>
            </a:r>
          </a:p>
          <a:p>
            <a:r>
              <a:rPr lang="en-US" dirty="0" smtClean="0"/>
              <a:t>Requests for additional course certification handled by Co-op</a:t>
            </a:r>
          </a:p>
          <a:p>
            <a:r>
              <a:rPr lang="en-US" dirty="0" smtClean="0"/>
              <a:t>Co-op indemnifies college against any certification-related fines/forfeitures</a:t>
            </a:r>
            <a:endParaRPr lang="en-US" dirty="0" smtClean="0"/>
          </a:p>
          <a:p>
            <a:endParaRPr lang="en-US" dirty="0"/>
          </a:p>
        </p:txBody>
      </p:sp>
    </p:spTree>
    <p:extLst>
      <p:ext uri="{BB962C8B-B14F-4D97-AF65-F5344CB8AC3E}">
        <p14:creationId xmlns:p14="http://schemas.microsoft.com/office/powerpoint/2010/main" val="80150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Co-op Operations</a:t>
            </a:r>
            <a:endParaRPr lang="en-US" dirty="0"/>
          </a:p>
        </p:txBody>
      </p:sp>
      <p:sp>
        <p:nvSpPr>
          <p:cNvPr id="5" name="Text Placeholder 4"/>
          <p:cNvSpPr>
            <a:spLocks noGrp="1"/>
          </p:cNvSpPr>
          <p:nvPr>
            <p:ph type="body" idx="1"/>
          </p:nvPr>
        </p:nvSpPr>
        <p:spPr/>
        <p:txBody>
          <a:bodyPr/>
          <a:lstStyle/>
          <a:p>
            <a:r>
              <a:rPr lang="en-US" dirty="0" smtClean="0"/>
              <a:t>Evaluation</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All instructors peer evaluated once per year</a:t>
            </a:r>
          </a:p>
          <a:p>
            <a:r>
              <a:rPr lang="en-US" dirty="0" smtClean="0"/>
              <a:t>Peer evaluators compensated on a per evaluation basis</a:t>
            </a:r>
          </a:p>
          <a:p>
            <a:r>
              <a:rPr lang="en-US" dirty="0" smtClean="0"/>
              <a:t>Evaluation results normalized for each reviewer</a:t>
            </a:r>
          </a:p>
          <a:p>
            <a:r>
              <a:rPr lang="en-US" dirty="0" smtClean="0"/>
              <a:t>Evaluation score factored into course assignment protocol</a:t>
            </a:r>
          </a:p>
          <a:p>
            <a:endParaRPr lang="en-US" dirty="0"/>
          </a:p>
        </p:txBody>
      </p:sp>
      <p:sp>
        <p:nvSpPr>
          <p:cNvPr id="7" name="Text Placeholder 6"/>
          <p:cNvSpPr>
            <a:spLocks noGrp="1"/>
          </p:cNvSpPr>
          <p:nvPr>
            <p:ph type="body" sz="quarter" idx="3"/>
          </p:nvPr>
        </p:nvSpPr>
        <p:spPr/>
        <p:txBody>
          <a:bodyPr/>
          <a:lstStyle/>
          <a:p>
            <a:r>
              <a:rPr lang="en-US" dirty="0" smtClean="0"/>
              <a:t>Course Assignment</a:t>
            </a:r>
            <a:endParaRPr lang="en-US" dirty="0"/>
          </a:p>
        </p:txBody>
      </p:sp>
      <p:sp>
        <p:nvSpPr>
          <p:cNvPr id="8" name="Content Placeholder 7"/>
          <p:cNvSpPr>
            <a:spLocks noGrp="1"/>
          </p:cNvSpPr>
          <p:nvPr>
            <p:ph sz="quarter" idx="4"/>
          </p:nvPr>
        </p:nvSpPr>
        <p:spPr/>
        <p:txBody>
          <a:bodyPr>
            <a:normAutofit fontScale="70000" lnSpcReduction="20000"/>
          </a:bodyPr>
          <a:lstStyle/>
          <a:p>
            <a:r>
              <a:rPr lang="en-US" dirty="0" smtClean="0"/>
              <a:t>Employer request for particular staff person pulls a course out of the automated assignment process</a:t>
            </a:r>
          </a:p>
          <a:p>
            <a:r>
              <a:rPr lang="en-US" dirty="0" smtClean="0"/>
              <a:t>Pre-screening creates list of candidates based on certification, workload and availability</a:t>
            </a:r>
          </a:p>
          <a:p>
            <a:r>
              <a:rPr lang="en-US" dirty="0" smtClean="0"/>
              <a:t>Staff members are prioritized for course assignments based on uniform, transparent criteria including:</a:t>
            </a:r>
          </a:p>
          <a:p>
            <a:pPr lvl="1"/>
            <a:r>
              <a:rPr lang="en-US" dirty="0" smtClean="0"/>
              <a:t>College seniority</a:t>
            </a:r>
          </a:p>
          <a:p>
            <a:pPr lvl="1"/>
            <a:r>
              <a:rPr lang="en-US" dirty="0" smtClean="0"/>
              <a:t>Co-op seniority</a:t>
            </a:r>
          </a:p>
          <a:p>
            <a:pPr lvl="1"/>
            <a:r>
              <a:rPr lang="en-US" dirty="0" smtClean="0"/>
              <a:t>Student review scores</a:t>
            </a:r>
          </a:p>
          <a:p>
            <a:pPr lvl="1"/>
            <a:r>
              <a:rPr lang="en-US" dirty="0" smtClean="0"/>
              <a:t>Peer evaluations</a:t>
            </a:r>
          </a:p>
          <a:p>
            <a:r>
              <a:rPr lang="en-US" dirty="0" smtClean="0"/>
              <a:t>Availability and scheduling managed through a web portal</a:t>
            </a:r>
          </a:p>
          <a:p>
            <a:endParaRPr lang="en-US" dirty="0"/>
          </a:p>
        </p:txBody>
      </p:sp>
    </p:spTree>
    <p:extLst>
      <p:ext uri="{BB962C8B-B14F-4D97-AF65-F5344CB8AC3E}">
        <p14:creationId xmlns:p14="http://schemas.microsoft.com/office/powerpoint/2010/main" val="3503986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Clearly quoted price per course (based primarily on contact hours) makes budgeting very easy</a:t>
            </a:r>
          </a:p>
          <a:p>
            <a:r>
              <a:rPr lang="en-US" dirty="0" smtClean="0"/>
              <a:t>Full organizational cost of course staffing captured in a single price quote</a:t>
            </a:r>
          </a:p>
          <a:p>
            <a:r>
              <a:rPr lang="en-US" dirty="0" smtClean="0"/>
              <a:t>Multi-year contracts possible if the college wants to manage future costs</a:t>
            </a:r>
          </a:p>
          <a:p>
            <a:r>
              <a:rPr lang="en-US" dirty="0" smtClean="0"/>
              <a:t>Maximizes flexibility for college in course offerings</a:t>
            </a:r>
          </a:p>
          <a:p>
            <a:r>
              <a:rPr lang="en-US" dirty="0" smtClean="0"/>
              <a:t>Provides an affordable means to expand course offerings as new construction occurs</a:t>
            </a:r>
          </a:p>
          <a:p>
            <a:r>
              <a:rPr lang="en-US" dirty="0" smtClean="0"/>
              <a:t>Provides access to a larger pool of part-time faculty</a:t>
            </a:r>
          </a:p>
          <a:p>
            <a:r>
              <a:rPr lang="en-US" dirty="0" smtClean="0"/>
              <a:t>Provides workforce stability</a:t>
            </a:r>
          </a:p>
          <a:p>
            <a:endParaRPr lang="en-US" dirty="0"/>
          </a:p>
        </p:txBody>
      </p:sp>
    </p:spTree>
    <p:extLst>
      <p:ext uri="{BB962C8B-B14F-4D97-AF65-F5344CB8AC3E}">
        <p14:creationId xmlns:p14="http://schemas.microsoft.com/office/powerpoint/2010/main" val="4203208085"/>
      </p:ext>
    </p:extLst>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TotalTime>
  <Words>1411</Words>
  <Application>Microsoft Office PowerPoint</Application>
  <PresentationFormat>On-screen Show (4:3)</PresentationFormat>
  <Paragraphs>203</Paragraphs>
  <Slides>27</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0" baseType="lpstr">
      <vt:lpstr>Slit</vt:lpstr>
      <vt:lpstr>Microsoft Office Excel Chart</vt:lpstr>
      <vt:lpstr>Microsoft Excel Chart</vt:lpstr>
      <vt:lpstr>Part-Time Faculty Co-op proposal </vt:lpstr>
      <vt:lpstr>What is the “Co-op Proposal”?</vt:lpstr>
      <vt:lpstr>Co-op Operations</vt:lpstr>
      <vt:lpstr>Co-op Operations</vt:lpstr>
      <vt:lpstr>Employer perspective</vt:lpstr>
      <vt:lpstr>Co-op Operations</vt:lpstr>
      <vt:lpstr>Co-op Operations</vt:lpstr>
      <vt:lpstr>Co-op Operations</vt:lpstr>
      <vt:lpstr>Contract</vt:lpstr>
      <vt:lpstr>Quality Improvement Projects</vt:lpstr>
      <vt:lpstr>Benefits to MATC</vt:lpstr>
      <vt:lpstr>Benefits to FT Faculty and PSRP</vt:lpstr>
      <vt:lpstr>Value of Innovation</vt:lpstr>
      <vt:lpstr>Convergence of Two Trends</vt:lpstr>
      <vt:lpstr>Fiscal Background Info</vt:lpstr>
      <vt:lpstr>WI Residential Value Projections</vt:lpstr>
      <vt:lpstr>Impact of Housing Bubble on Equalized Value of Property in District</vt:lpstr>
      <vt:lpstr>Impact of Future Equalized Value Changes on Operating Levy</vt:lpstr>
      <vt:lpstr>Operational Levy Increase</vt:lpstr>
      <vt:lpstr>Pay Gap</vt:lpstr>
      <vt:lpstr>PowerPoint Presentation</vt:lpstr>
      <vt:lpstr>PowerPoint Presentation</vt:lpstr>
      <vt:lpstr>PowerPoint Presentation</vt:lpstr>
      <vt:lpstr>PowerPoint Presentation</vt:lpstr>
      <vt:lpstr>The Compound Interest Curve</vt:lpstr>
      <vt:lpstr>Mathematical Inevitability</vt:lpstr>
      <vt:lpstr>Impact of Colliding trends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Part-Time Faculty Co-op proposal</dc:title>
  <dc:creator>Main Account</dc:creator>
  <cp:lastModifiedBy>Main Account</cp:lastModifiedBy>
  <cp:revision>11</cp:revision>
  <dcterms:created xsi:type="dcterms:W3CDTF">2011-08-24T01:30:44Z</dcterms:created>
  <dcterms:modified xsi:type="dcterms:W3CDTF">2011-08-24T03:29:19Z</dcterms:modified>
</cp:coreProperties>
</file>